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90" r:id="rId4"/>
    <p:sldId id="291" r:id="rId5"/>
    <p:sldId id="292" r:id="rId6"/>
    <p:sldId id="293" r:id="rId7"/>
    <p:sldId id="294" r:id="rId8"/>
    <p:sldId id="295"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DD215-DD72-4660-81A9-9931A20728E9}" type="datetimeFigureOut">
              <a:rPr lang="en-IN" smtClean="0"/>
              <a:t>29-08-2023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29A35-ACE8-455C-8492-DCAC6C8639FE}" type="slidenum">
              <a:rPr lang="en-IN" smtClean="0"/>
              <a:t>‹#›</a:t>
            </a:fld>
            <a:endParaRPr lang="en-IN"/>
          </a:p>
        </p:txBody>
      </p:sp>
    </p:spTree>
    <p:extLst>
      <p:ext uri="{BB962C8B-B14F-4D97-AF65-F5344CB8AC3E}">
        <p14:creationId xmlns:p14="http://schemas.microsoft.com/office/powerpoint/2010/main" val="276565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FE29A35-ACE8-455C-8492-DCAC6C8639FE}" type="slidenum">
              <a:rPr lang="en-IN" smtClean="0"/>
              <a:t>40</a:t>
            </a:fld>
            <a:endParaRPr lang="en-IN"/>
          </a:p>
        </p:txBody>
      </p:sp>
    </p:spTree>
    <p:extLst>
      <p:ext uri="{BB962C8B-B14F-4D97-AF65-F5344CB8AC3E}">
        <p14:creationId xmlns:p14="http://schemas.microsoft.com/office/powerpoint/2010/main" val="199312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4B782D1-B7AD-4B91-9BAC-E039FAB4881F}" type="datetime1">
              <a:rPr lang="en-IN" smtClean="0"/>
              <a:t>29-08-2023</a:t>
            </a:fld>
            <a:endParaRPr lang="en-IN"/>
          </a:p>
        </p:txBody>
      </p:sp>
      <p:sp>
        <p:nvSpPr>
          <p:cNvPr id="5" name="Footer Placeholder 4"/>
          <p:cNvSpPr>
            <a:spLocks noGrp="1"/>
          </p:cNvSpPr>
          <p:nvPr>
            <p:ph type="ftr" sz="quarter" idx="11"/>
          </p:nvPr>
        </p:nvSpPr>
        <p:spPr/>
        <p:txBody>
          <a:bodyPr/>
          <a:lstStyle/>
          <a:p>
            <a:r>
              <a:rPr lang="en-IN" smtClean="0"/>
              <a:t>Bankezy.com</a:t>
            </a:r>
            <a:endParaRPr lang="en-IN"/>
          </a:p>
        </p:txBody>
      </p:sp>
      <p:sp>
        <p:nvSpPr>
          <p:cNvPr id="6" name="Slide Number Placeholder 5"/>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1715506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71EAAE6-D75B-4677-AACB-1D95043E37CA}" type="datetime1">
              <a:rPr lang="en-IN" smtClean="0"/>
              <a:t>29-08-2023</a:t>
            </a:fld>
            <a:endParaRPr lang="en-IN"/>
          </a:p>
        </p:txBody>
      </p:sp>
      <p:sp>
        <p:nvSpPr>
          <p:cNvPr id="5" name="Footer Placeholder 4"/>
          <p:cNvSpPr>
            <a:spLocks noGrp="1"/>
          </p:cNvSpPr>
          <p:nvPr>
            <p:ph type="ftr" sz="quarter" idx="11"/>
          </p:nvPr>
        </p:nvSpPr>
        <p:spPr/>
        <p:txBody>
          <a:bodyPr/>
          <a:lstStyle/>
          <a:p>
            <a:r>
              <a:rPr lang="en-IN" smtClean="0"/>
              <a:t>Bankezy.com</a:t>
            </a:r>
            <a:endParaRPr lang="en-IN"/>
          </a:p>
        </p:txBody>
      </p:sp>
      <p:sp>
        <p:nvSpPr>
          <p:cNvPr id="6" name="Slide Number Placeholder 5"/>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01869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82ECE7-2C04-43D4-8AA3-BB67FB64DC8F}" type="datetime1">
              <a:rPr lang="en-IN" smtClean="0"/>
              <a:t>29-08-2023</a:t>
            </a:fld>
            <a:endParaRPr lang="en-IN"/>
          </a:p>
        </p:txBody>
      </p:sp>
      <p:sp>
        <p:nvSpPr>
          <p:cNvPr id="5" name="Footer Placeholder 4"/>
          <p:cNvSpPr>
            <a:spLocks noGrp="1"/>
          </p:cNvSpPr>
          <p:nvPr>
            <p:ph type="ftr" sz="quarter" idx="11"/>
          </p:nvPr>
        </p:nvSpPr>
        <p:spPr/>
        <p:txBody>
          <a:bodyPr/>
          <a:lstStyle/>
          <a:p>
            <a:r>
              <a:rPr lang="en-IN" smtClean="0"/>
              <a:t>Bankezy.com</a:t>
            </a:r>
            <a:endParaRPr lang="en-IN"/>
          </a:p>
        </p:txBody>
      </p:sp>
      <p:sp>
        <p:nvSpPr>
          <p:cNvPr id="6" name="Slide Number Placeholder 5"/>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357931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C566427-0BB9-4404-9289-A06448E427E8}" type="datetime1">
              <a:rPr lang="en-IN" smtClean="0"/>
              <a:t>29-08-2023</a:t>
            </a:fld>
            <a:endParaRPr lang="en-IN"/>
          </a:p>
        </p:txBody>
      </p:sp>
      <p:sp>
        <p:nvSpPr>
          <p:cNvPr id="5" name="Footer Placeholder 4"/>
          <p:cNvSpPr>
            <a:spLocks noGrp="1"/>
          </p:cNvSpPr>
          <p:nvPr>
            <p:ph type="ftr" sz="quarter" idx="11"/>
          </p:nvPr>
        </p:nvSpPr>
        <p:spPr/>
        <p:txBody>
          <a:bodyPr/>
          <a:lstStyle/>
          <a:p>
            <a:r>
              <a:rPr lang="en-IN" smtClean="0"/>
              <a:t>Bankezy.com</a:t>
            </a:r>
            <a:endParaRPr lang="en-IN"/>
          </a:p>
        </p:txBody>
      </p:sp>
      <p:sp>
        <p:nvSpPr>
          <p:cNvPr id="6" name="Slide Number Placeholder 5"/>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70127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DECEF3-F052-40C9-9C4A-4108541335C2}" type="datetime1">
              <a:rPr lang="en-IN" smtClean="0"/>
              <a:t>29-08-2023</a:t>
            </a:fld>
            <a:endParaRPr lang="en-IN"/>
          </a:p>
        </p:txBody>
      </p:sp>
      <p:sp>
        <p:nvSpPr>
          <p:cNvPr id="5" name="Footer Placeholder 4"/>
          <p:cNvSpPr>
            <a:spLocks noGrp="1"/>
          </p:cNvSpPr>
          <p:nvPr>
            <p:ph type="ftr" sz="quarter" idx="11"/>
          </p:nvPr>
        </p:nvSpPr>
        <p:spPr/>
        <p:txBody>
          <a:bodyPr/>
          <a:lstStyle/>
          <a:p>
            <a:r>
              <a:rPr lang="en-IN" smtClean="0"/>
              <a:t>Bankezy.com</a:t>
            </a:r>
            <a:endParaRPr lang="en-IN"/>
          </a:p>
        </p:txBody>
      </p:sp>
      <p:sp>
        <p:nvSpPr>
          <p:cNvPr id="6" name="Slide Number Placeholder 5"/>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335301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5EFA188-44F3-4150-813C-A42DE8727F50}" type="datetime1">
              <a:rPr lang="en-IN" smtClean="0"/>
              <a:t>29-08-2023</a:t>
            </a:fld>
            <a:endParaRPr lang="en-IN"/>
          </a:p>
        </p:txBody>
      </p:sp>
      <p:sp>
        <p:nvSpPr>
          <p:cNvPr id="6" name="Footer Placeholder 5"/>
          <p:cNvSpPr>
            <a:spLocks noGrp="1"/>
          </p:cNvSpPr>
          <p:nvPr>
            <p:ph type="ftr" sz="quarter" idx="11"/>
          </p:nvPr>
        </p:nvSpPr>
        <p:spPr/>
        <p:txBody>
          <a:bodyPr/>
          <a:lstStyle/>
          <a:p>
            <a:r>
              <a:rPr lang="en-IN" smtClean="0"/>
              <a:t>Bankezy.com</a:t>
            </a:r>
            <a:endParaRPr lang="en-IN"/>
          </a:p>
        </p:txBody>
      </p:sp>
      <p:sp>
        <p:nvSpPr>
          <p:cNvPr id="7" name="Slide Number Placeholder 6"/>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493739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CF955AC-AA36-4691-9586-7FDBFFB01454}" type="datetime1">
              <a:rPr lang="en-IN" smtClean="0"/>
              <a:t>29-08-2023</a:t>
            </a:fld>
            <a:endParaRPr lang="en-IN"/>
          </a:p>
        </p:txBody>
      </p:sp>
      <p:sp>
        <p:nvSpPr>
          <p:cNvPr id="8" name="Footer Placeholder 7"/>
          <p:cNvSpPr>
            <a:spLocks noGrp="1"/>
          </p:cNvSpPr>
          <p:nvPr>
            <p:ph type="ftr" sz="quarter" idx="11"/>
          </p:nvPr>
        </p:nvSpPr>
        <p:spPr/>
        <p:txBody>
          <a:bodyPr/>
          <a:lstStyle/>
          <a:p>
            <a:r>
              <a:rPr lang="en-IN" smtClean="0"/>
              <a:t>Bankezy.com</a:t>
            </a:r>
            <a:endParaRPr lang="en-IN"/>
          </a:p>
        </p:txBody>
      </p:sp>
      <p:sp>
        <p:nvSpPr>
          <p:cNvPr id="9" name="Slide Number Placeholder 8"/>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96668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9AA95E4-2969-4624-AE1A-219CF0F367C8}" type="datetime1">
              <a:rPr lang="en-IN" smtClean="0"/>
              <a:t>29-08-2023</a:t>
            </a:fld>
            <a:endParaRPr lang="en-IN"/>
          </a:p>
        </p:txBody>
      </p:sp>
      <p:sp>
        <p:nvSpPr>
          <p:cNvPr id="4" name="Footer Placeholder 3"/>
          <p:cNvSpPr>
            <a:spLocks noGrp="1"/>
          </p:cNvSpPr>
          <p:nvPr>
            <p:ph type="ftr" sz="quarter" idx="11"/>
          </p:nvPr>
        </p:nvSpPr>
        <p:spPr/>
        <p:txBody>
          <a:bodyPr/>
          <a:lstStyle/>
          <a:p>
            <a:r>
              <a:rPr lang="en-IN" smtClean="0"/>
              <a:t>Bankezy.com</a:t>
            </a:r>
            <a:endParaRPr lang="en-IN"/>
          </a:p>
        </p:txBody>
      </p:sp>
      <p:sp>
        <p:nvSpPr>
          <p:cNvPr id="5" name="Slide Number Placeholder 4"/>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93618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999A8-819A-4C3B-9E2A-EDBEF6CB25D5}" type="datetime1">
              <a:rPr lang="en-IN" smtClean="0"/>
              <a:t>29-08-2023</a:t>
            </a:fld>
            <a:endParaRPr lang="en-IN"/>
          </a:p>
        </p:txBody>
      </p:sp>
      <p:sp>
        <p:nvSpPr>
          <p:cNvPr id="3" name="Footer Placeholder 2"/>
          <p:cNvSpPr>
            <a:spLocks noGrp="1"/>
          </p:cNvSpPr>
          <p:nvPr>
            <p:ph type="ftr" sz="quarter" idx="11"/>
          </p:nvPr>
        </p:nvSpPr>
        <p:spPr/>
        <p:txBody>
          <a:bodyPr/>
          <a:lstStyle/>
          <a:p>
            <a:r>
              <a:rPr lang="en-IN" smtClean="0"/>
              <a:t>Bankezy.com</a:t>
            </a:r>
            <a:endParaRPr lang="en-IN"/>
          </a:p>
        </p:txBody>
      </p:sp>
      <p:sp>
        <p:nvSpPr>
          <p:cNvPr id="4" name="Slide Number Placeholder 3"/>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172877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9B029F-62DD-4B24-8CE3-D407F14A77B3}" type="datetime1">
              <a:rPr lang="en-IN" smtClean="0"/>
              <a:t>29-08-2023</a:t>
            </a:fld>
            <a:endParaRPr lang="en-IN"/>
          </a:p>
        </p:txBody>
      </p:sp>
      <p:sp>
        <p:nvSpPr>
          <p:cNvPr id="6" name="Footer Placeholder 5"/>
          <p:cNvSpPr>
            <a:spLocks noGrp="1"/>
          </p:cNvSpPr>
          <p:nvPr>
            <p:ph type="ftr" sz="quarter" idx="11"/>
          </p:nvPr>
        </p:nvSpPr>
        <p:spPr/>
        <p:txBody>
          <a:bodyPr/>
          <a:lstStyle/>
          <a:p>
            <a:r>
              <a:rPr lang="en-IN" smtClean="0"/>
              <a:t>Bankezy.com</a:t>
            </a:r>
            <a:endParaRPr lang="en-IN"/>
          </a:p>
        </p:txBody>
      </p:sp>
      <p:sp>
        <p:nvSpPr>
          <p:cNvPr id="7" name="Slide Number Placeholder 6"/>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98184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B673A9-71BF-4641-8D1B-290DD446025D}" type="datetime1">
              <a:rPr lang="en-IN" smtClean="0"/>
              <a:t>29-08-2023</a:t>
            </a:fld>
            <a:endParaRPr lang="en-IN"/>
          </a:p>
        </p:txBody>
      </p:sp>
      <p:sp>
        <p:nvSpPr>
          <p:cNvPr id="6" name="Footer Placeholder 5"/>
          <p:cNvSpPr>
            <a:spLocks noGrp="1"/>
          </p:cNvSpPr>
          <p:nvPr>
            <p:ph type="ftr" sz="quarter" idx="11"/>
          </p:nvPr>
        </p:nvSpPr>
        <p:spPr/>
        <p:txBody>
          <a:bodyPr/>
          <a:lstStyle/>
          <a:p>
            <a:r>
              <a:rPr lang="en-IN" smtClean="0"/>
              <a:t>Bankezy.com</a:t>
            </a:r>
            <a:endParaRPr lang="en-IN"/>
          </a:p>
        </p:txBody>
      </p:sp>
      <p:sp>
        <p:nvSpPr>
          <p:cNvPr id="7" name="Slide Number Placeholder 6"/>
          <p:cNvSpPr>
            <a:spLocks noGrp="1"/>
          </p:cNvSpPr>
          <p:nvPr>
            <p:ph type="sldNum" sz="quarter" idx="12"/>
          </p:nvPr>
        </p:nvSpPr>
        <p:spPr/>
        <p:txBody>
          <a:bodyPr/>
          <a:lstStyle/>
          <a:p>
            <a:fld id="{5C072D84-FE1A-4629-9282-81F29906C140}" type="slidenum">
              <a:rPr lang="en-IN" smtClean="0"/>
              <a:t>‹#›</a:t>
            </a:fld>
            <a:endParaRPr lang="en-IN"/>
          </a:p>
        </p:txBody>
      </p:sp>
    </p:spTree>
    <p:extLst>
      <p:ext uri="{BB962C8B-B14F-4D97-AF65-F5344CB8AC3E}">
        <p14:creationId xmlns:p14="http://schemas.microsoft.com/office/powerpoint/2010/main" val="246285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22CAD-E8AF-4570-A246-446F4D52AA1D}" type="datetime1">
              <a:rPr lang="en-IN" smtClean="0"/>
              <a:t>29-08-2023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Bankezy.com</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72D84-FE1A-4629-9282-81F29906C140}" type="slidenum">
              <a:rPr lang="en-IN" smtClean="0"/>
              <a:t>‹#›</a:t>
            </a:fld>
            <a:endParaRPr lang="en-IN"/>
          </a:p>
        </p:txBody>
      </p:sp>
    </p:spTree>
    <p:extLst>
      <p:ext uri="{BB962C8B-B14F-4D97-AF65-F5344CB8AC3E}">
        <p14:creationId xmlns:p14="http://schemas.microsoft.com/office/powerpoint/2010/main" val="552506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acsd.com/im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889603"/>
            <a:ext cx="1920428" cy="12611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acsd.com/img/logo%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871" y="912386"/>
            <a:ext cx="2533650" cy="9715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29679" y="2529454"/>
            <a:ext cx="5694764" cy="1323439"/>
          </a:xfrm>
          <a:prstGeom prst="rect">
            <a:avLst/>
          </a:prstGeom>
          <a:noFill/>
        </p:spPr>
        <p:txBody>
          <a:bodyPr wrap="none" lIns="91440" tIns="45720" rIns="91440" bIns="45720">
            <a:spAutoFit/>
          </a:bodyPr>
          <a:lstStyle/>
          <a:p>
            <a:pPr algn="ctr"/>
            <a:r>
              <a:rPr lang="en-US" sz="8000" b="1" dirty="0" smtClean="0">
                <a:ln w="9525">
                  <a:solidFill>
                    <a:schemeClr val="bg1"/>
                  </a:solidFill>
                  <a:prstDash val="solid"/>
                </a:ln>
                <a:effectLst>
                  <a:outerShdw blurRad="12700" dist="38100" dir="2700000" algn="tl" rotWithShape="0">
                    <a:schemeClr val="bg1">
                      <a:lumMod val="50000"/>
                    </a:schemeClr>
                  </a:outerShdw>
                </a:effectLst>
              </a:rPr>
              <a:t>Bankezy.com</a:t>
            </a:r>
          </a:p>
        </p:txBody>
      </p:sp>
      <p:sp>
        <p:nvSpPr>
          <p:cNvPr id="6" name="Rectangle 5"/>
          <p:cNvSpPr/>
          <p:nvPr/>
        </p:nvSpPr>
        <p:spPr>
          <a:xfrm>
            <a:off x="8724443" y="5311290"/>
            <a:ext cx="3201004" cy="1200329"/>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Submitted By:</a:t>
            </a:r>
          </a:p>
          <a:p>
            <a:pPr algn="ctr"/>
            <a:r>
              <a:rPr lang="en-US" sz="2400" dirty="0" err="1" smtClean="0">
                <a:ln w="0"/>
                <a:effectLst>
                  <a:outerShdw blurRad="38100" dist="19050" dir="2700000" algn="tl" rotWithShape="0">
                    <a:schemeClr val="dk1">
                      <a:alpha val="40000"/>
                    </a:schemeClr>
                  </a:outerShdw>
                </a:effectLst>
              </a:rPr>
              <a:t>Arpit</a:t>
            </a:r>
            <a:r>
              <a:rPr lang="en-US" sz="2400" dirty="0" smtClean="0">
                <a:ln w="0"/>
                <a:effectLst>
                  <a:outerShdw blurRad="38100" dist="19050" dir="2700000" algn="tl" rotWithShape="0">
                    <a:schemeClr val="dk1">
                      <a:alpha val="40000"/>
                    </a:schemeClr>
                  </a:outerShdw>
                </a:effectLst>
              </a:rPr>
              <a:t> Jain(233015)</a:t>
            </a:r>
          </a:p>
          <a:p>
            <a:pPr algn="ctr"/>
            <a:r>
              <a:rPr lang="en-US" sz="2400" b="0" cap="none" spc="0" dirty="0" err="1" smtClean="0">
                <a:ln w="0"/>
                <a:solidFill>
                  <a:schemeClr val="tx1"/>
                </a:solidFill>
                <a:effectLst>
                  <a:outerShdw blurRad="38100" dist="19050" dir="2700000" algn="tl" rotWithShape="0">
                    <a:schemeClr val="dk1">
                      <a:alpha val="40000"/>
                    </a:schemeClr>
                  </a:outerShdw>
                </a:effectLst>
              </a:rPr>
              <a:t>Saurab</a:t>
            </a:r>
            <a:r>
              <a:rPr lang="en-US" sz="2400" dirty="0" err="1" smtClean="0">
                <a:ln w="0"/>
                <a:effectLst>
                  <a:outerShdw blurRad="38100" dist="19050" dir="2700000" algn="tl" rotWithShape="0">
                    <a:schemeClr val="dk1">
                      <a:alpha val="40000"/>
                    </a:schemeClr>
                  </a:outerShdw>
                </a:effectLst>
              </a:rPr>
              <a:t>h</a:t>
            </a:r>
            <a:r>
              <a:rPr lang="en-US" sz="2400" dirty="0" smtClean="0">
                <a:ln w="0"/>
                <a:effectLst>
                  <a:outerShdw blurRad="38100" dist="19050" dir="2700000" algn="tl" rotWithShape="0">
                    <a:schemeClr val="dk1">
                      <a:alpha val="40000"/>
                    </a:schemeClr>
                  </a:outerShdw>
                </a:effectLst>
              </a:rPr>
              <a:t> P. </a:t>
            </a:r>
            <a:r>
              <a:rPr lang="en-US" sz="2400" dirty="0" err="1" smtClean="0">
                <a:ln w="0"/>
                <a:effectLst>
                  <a:outerShdw blurRad="38100" dist="19050" dir="2700000" algn="tl" rotWithShape="0">
                    <a:schemeClr val="dk1">
                      <a:alpha val="40000"/>
                    </a:schemeClr>
                  </a:outerShdw>
                </a:effectLst>
              </a:rPr>
              <a:t>Patil</a:t>
            </a:r>
            <a:r>
              <a:rPr lang="en-US" sz="2400" dirty="0" smtClean="0">
                <a:ln w="0"/>
                <a:effectLst>
                  <a:outerShdw blurRad="38100" dist="19050" dir="2700000" algn="tl" rotWithShape="0">
                    <a:schemeClr val="dk1">
                      <a:alpha val="40000"/>
                    </a:schemeClr>
                  </a:outerShdw>
                </a:effectLst>
              </a:rPr>
              <a:t>(233059)</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63106" y="5434400"/>
            <a:ext cx="2797562" cy="954107"/>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Submitted To:</a:t>
            </a:r>
          </a:p>
          <a:p>
            <a:pPr algn="ctr"/>
            <a:r>
              <a:rPr lang="en-US" sz="2800" dirty="0" smtClean="0">
                <a:ln w="0"/>
                <a:effectLst>
                  <a:outerShdw blurRad="38100" dist="19050" dir="2700000" algn="tl" rotWithShape="0">
                    <a:schemeClr val="dk1">
                      <a:alpha val="40000"/>
                    </a:schemeClr>
                  </a:outerShdw>
                </a:effectLst>
              </a:rPr>
              <a:t>Mrs. </a:t>
            </a:r>
            <a:r>
              <a:rPr lang="en-US" sz="2800" dirty="0" err="1" smtClean="0">
                <a:ln w="0"/>
                <a:effectLst>
                  <a:outerShdw blurRad="38100" dist="19050" dir="2700000" algn="tl" rotWithShape="0">
                    <a:schemeClr val="dk1">
                      <a:alpha val="40000"/>
                    </a:schemeClr>
                  </a:outerShdw>
                </a:effectLst>
              </a:rPr>
              <a:t>Sonali</a:t>
            </a:r>
            <a:r>
              <a:rPr lang="en-US" sz="2800" dirty="0" smtClean="0">
                <a:ln w="0"/>
                <a:effectLst>
                  <a:outerShdw blurRad="38100" dist="19050" dir="2700000" algn="tl" rotWithShape="0">
                    <a:schemeClr val="dk1">
                      <a:alpha val="40000"/>
                    </a:schemeClr>
                  </a:outerShdw>
                </a:effectLst>
              </a:rPr>
              <a:t> </a:t>
            </a:r>
            <a:r>
              <a:rPr lang="en-US" sz="2800" dirty="0" err="1" smtClean="0">
                <a:ln w="0"/>
                <a:effectLst>
                  <a:outerShdw blurRad="38100" dist="19050" dir="2700000" algn="tl" rotWithShape="0">
                    <a:schemeClr val="dk1">
                      <a:alpha val="40000"/>
                    </a:schemeClr>
                  </a:outerShdw>
                </a:effectLst>
              </a:rPr>
              <a:t>Mogal</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2" name="Footer Placeholder 1"/>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412765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7729" y="1146220"/>
            <a:ext cx="11578107" cy="3979572"/>
          </a:xfrm>
        </p:spPr>
        <p:txBody>
          <a:bodyPr/>
          <a:lstStyle/>
          <a:p>
            <a:pPr marL="342900" indent="-342900" algn="l">
              <a:buFont typeface="Arial" panose="020B0604020202020204" pitchFamily="34" charset="0"/>
              <a:buChar char="•"/>
            </a:pPr>
            <a:r>
              <a:rPr lang="en-US" b="1" dirty="0"/>
              <a:t>Security and Privacy:</a:t>
            </a:r>
            <a:r>
              <a:rPr lang="en-US" dirty="0"/>
              <a:t> Security is a top priority for </a:t>
            </a:r>
            <a:r>
              <a:rPr lang="en-US" dirty="0" err="1"/>
              <a:t>Bankezy</a:t>
            </a:r>
            <a:r>
              <a:rPr lang="en-US" dirty="0"/>
              <a:t>. The project implements secure authentication and authorization mechanisms, ensures encrypted passwords, and protects sensitive user data. User privacy is a paramount consideration</a:t>
            </a:r>
            <a:r>
              <a:rPr lang="en-US" dirty="0" smtClean="0"/>
              <a:t>.</a:t>
            </a:r>
          </a:p>
          <a:p>
            <a:pPr marL="342900" indent="-342900" algn="l">
              <a:buFont typeface="Arial" panose="020B0604020202020204" pitchFamily="34" charset="0"/>
              <a:buChar char="•"/>
            </a:pPr>
            <a:r>
              <a:rPr lang="en-IN" b="1" dirty="0"/>
              <a:t>Multi-Account Management</a:t>
            </a:r>
            <a:r>
              <a:rPr lang="en-IN" b="1" dirty="0" smtClean="0"/>
              <a:t>: </a:t>
            </a:r>
            <a:r>
              <a:rPr lang="en-US" dirty="0"/>
              <a:t>Users can manage multiple accounts under a single profile</a:t>
            </a:r>
            <a:r>
              <a:rPr lang="en-US" dirty="0" smtClean="0"/>
              <a:t>. </a:t>
            </a:r>
            <a:r>
              <a:rPr lang="en-US" dirty="0"/>
              <a:t>Flexibility to open different types of accounts for various financial needs</a:t>
            </a:r>
            <a:r>
              <a:rPr lang="en-US" dirty="0" smtClean="0"/>
              <a:t>.</a:t>
            </a:r>
          </a:p>
          <a:p>
            <a:pPr marL="342900" indent="-342900" algn="l">
              <a:buFont typeface="Arial" panose="020B0604020202020204" pitchFamily="34" charset="0"/>
              <a:buChar char="•"/>
            </a:pPr>
            <a:r>
              <a:rPr lang="en-IN" b="1" dirty="0" smtClean="0"/>
              <a:t>Secure </a:t>
            </a:r>
            <a:r>
              <a:rPr lang="en-IN" b="1" dirty="0"/>
              <a:t>Two-Factor Authentication (2FA</a:t>
            </a:r>
            <a:r>
              <a:rPr lang="en-IN" b="1" dirty="0" smtClean="0"/>
              <a:t>) via email verification: </a:t>
            </a:r>
            <a:r>
              <a:rPr lang="en-US" dirty="0" smtClean="0"/>
              <a:t>Adds </a:t>
            </a:r>
            <a:r>
              <a:rPr lang="en-US" dirty="0"/>
              <a:t>an extra layer of security by requiring a verification </a:t>
            </a:r>
            <a:r>
              <a:rPr lang="en-US" dirty="0" smtClean="0"/>
              <a:t>through email. </a:t>
            </a:r>
            <a:r>
              <a:rPr lang="en-IN" dirty="0"/>
              <a:t>Mitigates unauthorized access risks</a:t>
            </a:r>
            <a:r>
              <a:rPr lang="en-IN" dirty="0" smtClean="0"/>
              <a:t>.</a:t>
            </a:r>
          </a:p>
          <a:p>
            <a:pPr marL="342900" indent="-342900" algn="l">
              <a:buFont typeface="Arial" panose="020B0604020202020204" pitchFamily="34" charset="0"/>
              <a:buChar char="•"/>
            </a:pPr>
            <a:r>
              <a:rPr lang="en-US" b="1" dirty="0"/>
              <a:t>Future-Ready:</a:t>
            </a:r>
            <a:r>
              <a:rPr lang="en-US" dirty="0"/>
              <a:t> Beyond its current offerings, </a:t>
            </a:r>
            <a:r>
              <a:rPr lang="en-US" dirty="0" err="1"/>
              <a:t>Bankezy</a:t>
            </a:r>
            <a:r>
              <a:rPr lang="en-US" dirty="0"/>
              <a:t> envisions a future scope that includes features such as loan management, chat support, and data analytics. These enhancements will further elevate the platform's functionality and user experience.</a:t>
            </a:r>
            <a:endParaRPr lang="en-IN" dirty="0"/>
          </a:p>
        </p:txBody>
      </p:sp>
      <p:sp>
        <p:nvSpPr>
          <p:cNvPr id="2" name="Footer Placeholder 1"/>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8779467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err="1" smtClean="0"/>
              <a:t>ScreenShots</a:t>
            </a:r>
            <a:r>
              <a:rPr lang="en-US" sz="6600" b="1" dirty="0" smtClean="0"/>
              <a:t> of </a:t>
            </a:r>
            <a:r>
              <a:rPr lang="en-US" sz="6600" b="1" dirty="0" err="1" smtClean="0"/>
              <a:t>Bankezy</a:t>
            </a:r>
            <a:r>
              <a:rPr lang="en-US" sz="6600" b="1" dirty="0" smtClean="0"/>
              <a:t>:</a:t>
            </a:r>
            <a:endParaRPr lang="en-IN" sz="6600" b="1" dirty="0"/>
          </a:p>
        </p:txBody>
      </p:sp>
      <p:sp>
        <p:nvSpPr>
          <p:cNvPr id="3" name="Footer Placeholder 2"/>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702929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9245"/>
            <a:ext cx="9144000" cy="959946"/>
          </a:xfrm>
        </p:spPr>
        <p:txBody>
          <a:bodyPr/>
          <a:lstStyle/>
          <a:p>
            <a:r>
              <a:rPr lang="en-US" dirty="0" smtClean="0"/>
              <a:t>A). Folder Structure:</a:t>
            </a:r>
            <a:endParaRPr lang="en-IN" dirty="0"/>
          </a:p>
        </p:txBody>
      </p:sp>
      <p:pic>
        <p:nvPicPr>
          <p:cNvPr id="4" name="Picture 3"/>
          <p:cNvPicPr/>
          <p:nvPr/>
        </p:nvPicPr>
        <p:blipFill rotWithShape="1">
          <a:blip r:embed="rId2"/>
          <a:srcRect r="67602"/>
          <a:stretch/>
        </p:blipFill>
        <p:spPr>
          <a:xfrm>
            <a:off x="384012" y="1359191"/>
            <a:ext cx="5050872" cy="4552212"/>
          </a:xfrm>
          <a:prstGeom prst="rect">
            <a:avLst/>
          </a:prstGeom>
        </p:spPr>
      </p:pic>
      <p:pic>
        <p:nvPicPr>
          <p:cNvPr id="5" name="Picture 4"/>
          <p:cNvPicPr/>
          <p:nvPr/>
        </p:nvPicPr>
        <p:blipFill rotWithShape="1">
          <a:blip r:embed="rId3"/>
          <a:srcRect r="65804"/>
          <a:stretch/>
        </p:blipFill>
        <p:spPr>
          <a:xfrm>
            <a:off x="5806020" y="1359191"/>
            <a:ext cx="5887997" cy="4552212"/>
          </a:xfrm>
          <a:prstGeom prst="rect">
            <a:avLst/>
          </a:prstGeom>
        </p:spPr>
      </p:pic>
      <p:sp>
        <p:nvSpPr>
          <p:cNvPr id="6" name="Rectangle 5"/>
          <p:cNvSpPr/>
          <p:nvPr/>
        </p:nvSpPr>
        <p:spPr>
          <a:xfrm>
            <a:off x="2273569" y="5948019"/>
            <a:ext cx="535724"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7" name="Rectangle 6"/>
          <p:cNvSpPr/>
          <p:nvPr/>
        </p:nvSpPr>
        <p:spPr>
          <a:xfrm>
            <a:off x="8750018" y="5911403"/>
            <a:ext cx="535724" cy="923330"/>
          </a:xfrm>
          <a:prstGeom prst="rect">
            <a:avLst/>
          </a:prstGeom>
          <a:noFill/>
        </p:spPr>
        <p:txBody>
          <a:bodyPr wrap="none" lIns="91440" tIns="45720" rIns="91440" bIns="45720">
            <a:spAutoFit/>
          </a:bodyPr>
          <a:lstStyle/>
          <a:p>
            <a:pPr algn="ct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Footer Placeholder 2"/>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631890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48727"/>
          <a:stretch/>
        </p:blipFill>
        <p:spPr>
          <a:xfrm>
            <a:off x="2047741" y="270456"/>
            <a:ext cx="8087931" cy="5434885"/>
          </a:xfrm>
          <a:prstGeom prst="rect">
            <a:avLst/>
          </a:prstGeom>
        </p:spPr>
      </p:pic>
      <p:sp>
        <p:nvSpPr>
          <p:cNvPr id="3" name="Rectangle 2"/>
          <p:cNvSpPr/>
          <p:nvPr/>
        </p:nvSpPr>
        <p:spPr>
          <a:xfrm>
            <a:off x="5222831" y="5813566"/>
            <a:ext cx="535724"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3</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312786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smtClean="0"/>
              <a:t>B). On AIR: </a:t>
            </a:r>
            <a:endParaRPr lang="en-IN" sz="6000" dirty="0"/>
          </a:p>
        </p:txBody>
      </p:sp>
      <p:pic>
        <p:nvPicPr>
          <p:cNvPr id="3" name="Picture 2"/>
          <p:cNvPicPr/>
          <p:nvPr/>
        </p:nvPicPr>
        <p:blipFill rotWithShape="1">
          <a:blip r:embed="rId2"/>
          <a:srcRect t="3942" b="18528"/>
          <a:stretch/>
        </p:blipFill>
        <p:spPr>
          <a:xfrm>
            <a:off x="592428" y="1442435"/>
            <a:ext cx="11101589" cy="4610636"/>
          </a:xfrm>
          <a:prstGeom prst="rect">
            <a:avLst/>
          </a:prstGeom>
        </p:spPr>
      </p:pic>
      <p:sp>
        <p:nvSpPr>
          <p:cNvPr id="4" name="Rectangle 3"/>
          <p:cNvSpPr/>
          <p:nvPr/>
        </p:nvSpPr>
        <p:spPr>
          <a:xfrm>
            <a:off x="4654025" y="5934670"/>
            <a:ext cx="3270319" cy="923330"/>
          </a:xfrm>
          <a:prstGeom prst="rect">
            <a:avLst/>
          </a:prstGeom>
          <a:noFill/>
        </p:spPr>
        <p:txBody>
          <a:bodyPr wrap="none" lIns="91440" tIns="45720" rIns="91440" bIns="45720">
            <a:spAutoFit/>
          </a:bodyPr>
          <a:lstStyle/>
          <a:p>
            <a:pPr algn="ctr"/>
            <a:r>
              <a:rPr lang="en-US" sz="54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HomePage</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Footer Placeholder 4"/>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9832516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839" t="11135" r="1314" b="18129"/>
          <a:stretch/>
        </p:blipFill>
        <p:spPr>
          <a:xfrm>
            <a:off x="476517" y="592428"/>
            <a:ext cx="10856891" cy="5035640"/>
          </a:xfrm>
          <a:prstGeom prst="rect">
            <a:avLst/>
          </a:prstGeom>
        </p:spPr>
      </p:pic>
      <p:sp>
        <p:nvSpPr>
          <p:cNvPr id="3" name="Rectangle 2"/>
          <p:cNvSpPr/>
          <p:nvPr/>
        </p:nvSpPr>
        <p:spPr>
          <a:xfrm>
            <a:off x="3323742" y="5723414"/>
            <a:ext cx="5162440"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Registration Page</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424739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5541" b="18128"/>
          <a:stretch/>
        </p:blipFill>
        <p:spPr>
          <a:xfrm>
            <a:off x="461287" y="347729"/>
            <a:ext cx="11310003" cy="5318975"/>
          </a:xfrm>
          <a:prstGeom prst="rect">
            <a:avLst/>
          </a:prstGeom>
        </p:spPr>
      </p:pic>
      <p:sp>
        <p:nvSpPr>
          <p:cNvPr id="3" name="Rectangle 2"/>
          <p:cNvSpPr/>
          <p:nvPr/>
        </p:nvSpPr>
        <p:spPr>
          <a:xfrm>
            <a:off x="3694279" y="5769735"/>
            <a:ext cx="4844018" cy="923330"/>
          </a:xfrm>
          <a:prstGeom prst="rect">
            <a:avLst/>
          </a:prstGeom>
          <a:noFill/>
        </p:spPr>
        <p:txBody>
          <a:bodyPr wrap="none" lIns="91440" tIns="45720" rIns="91440" bIns="45720">
            <a:spAutoFit/>
          </a:bodyPr>
          <a:lstStyle/>
          <a:p>
            <a:pPr algn="ctr"/>
            <a:r>
              <a:rPr lang="en-US" sz="54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DashBoard</a:t>
            </a: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Page</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99725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5141" b="18129"/>
          <a:stretch/>
        </p:blipFill>
        <p:spPr>
          <a:xfrm>
            <a:off x="358255" y="373486"/>
            <a:ext cx="11219851" cy="5331855"/>
          </a:xfrm>
          <a:prstGeom prst="rect">
            <a:avLst/>
          </a:prstGeom>
        </p:spPr>
      </p:pic>
      <p:sp>
        <p:nvSpPr>
          <p:cNvPr id="3" name="Rectangle 2"/>
          <p:cNvSpPr/>
          <p:nvPr/>
        </p:nvSpPr>
        <p:spPr>
          <a:xfrm>
            <a:off x="2647559" y="5705341"/>
            <a:ext cx="6641242"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Account Opening Page</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243882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5142" b="20127"/>
          <a:stretch/>
        </p:blipFill>
        <p:spPr>
          <a:xfrm>
            <a:off x="384014" y="321972"/>
            <a:ext cx="11503186" cy="5318974"/>
          </a:xfrm>
          <a:prstGeom prst="rect">
            <a:avLst/>
          </a:prstGeom>
        </p:spPr>
      </p:pic>
      <p:sp>
        <p:nvSpPr>
          <p:cNvPr id="3" name="Rectangle 2"/>
          <p:cNvSpPr/>
          <p:nvPr/>
        </p:nvSpPr>
        <p:spPr>
          <a:xfrm>
            <a:off x="1785762" y="5698901"/>
            <a:ext cx="8699690"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Account Opened Successfully.</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736076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t="5540" b="21327"/>
          <a:stretch/>
        </p:blipFill>
        <p:spPr>
          <a:xfrm>
            <a:off x="332498" y="476519"/>
            <a:ext cx="11464550" cy="5293216"/>
          </a:xfrm>
          <a:prstGeom prst="rect">
            <a:avLst/>
          </a:prstGeom>
        </p:spPr>
      </p:pic>
      <p:sp>
        <p:nvSpPr>
          <p:cNvPr id="4" name="Rectangle 3"/>
          <p:cNvSpPr/>
          <p:nvPr/>
        </p:nvSpPr>
        <p:spPr>
          <a:xfrm>
            <a:off x="2902016" y="5769735"/>
            <a:ext cx="6325514"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Types of Transactions</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Footer Placeholder 1"/>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471705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34850"/>
            <a:ext cx="9144000" cy="1062977"/>
          </a:xfrm>
        </p:spPr>
        <p:txBody>
          <a:bodyPr>
            <a:noAutofit/>
          </a:bodyPr>
          <a:lstStyle/>
          <a:p>
            <a:r>
              <a:rPr lang="en-US" sz="6600" b="1" dirty="0" smtClean="0"/>
              <a:t>Introduction</a:t>
            </a:r>
            <a:endParaRPr lang="en-IN" sz="6600" b="1" dirty="0"/>
          </a:p>
        </p:txBody>
      </p:sp>
      <p:sp>
        <p:nvSpPr>
          <p:cNvPr id="3" name="Subtitle 2"/>
          <p:cNvSpPr>
            <a:spLocks noGrp="1"/>
          </p:cNvSpPr>
          <p:nvPr>
            <p:ph type="subTitle" idx="1"/>
          </p:nvPr>
        </p:nvSpPr>
        <p:spPr>
          <a:xfrm>
            <a:off x="231819" y="1545465"/>
            <a:ext cx="11758412" cy="5074276"/>
          </a:xfrm>
        </p:spPr>
        <p:txBody>
          <a:bodyPr/>
          <a:lstStyle/>
          <a:p>
            <a:pPr marL="457200" indent="-457200" algn="l">
              <a:buFont typeface="+mj-lt"/>
              <a:buAutoNum type="arabicPeriod"/>
            </a:pPr>
            <a:r>
              <a:rPr lang="en-US" dirty="0" err="1" smtClean="0"/>
              <a:t>Bankezy</a:t>
            </a:r>
            <a:r>
              <a:rPr lang="en-US" dirty="0" smtClean="0"/>
              <a:t>, </a:t>
            </a:r>
            <a:r>
              <a:rPr lang="en-US" dirty="0"/>
              <a:t>a cutting-edge web-based banking application designed to enhance the user banking experience</a:t>
            </a:r>
            <a:r>
              <a:rPr lang="en-US" dirty="0" smtClean="0"/>
              <a:t>.</a:t>
            </a:r>
          </a:p>
          <a:p>
            <a:pPr marL="457200" indent="-457200" algn="l">
              <a:buFont typeface="+mj-lt"/>
              <a:buAutoNum type="arabicPeriod"/>
            </a:pPr>
            <a:r>
              <a:rPr lang="en-US" dirty="0" err="1" smtClean="0"/>
              <a:t>Bankezy</a:t>
            </a:r>
            <a:r>
              <a:rPr lang="en-US" dirty="0" smtClean="0"/>
              <a:t> </a:t>
            </a:r>
            <a:r>
              <a:rPr lang="en-US" dirty="0"/>
              <a:t>revolutionizes online banking by offering user-friendly features, enhanced security, and future-focused innovations. It aims to empower users to manage their finances efficiently and securely while envisioning a continuous evolution of banking technology</a:t>
            </a:r>
            <a:r>
              <a:rPr lang="en-US" dirty="0" smtClean="0"/>
              <a:t>.</a:t>
            </a:r>
          </a:p>
          <a:p>
            <a:pPr marL="457200" indent="-457200" algn="l">
              <a:buFont typeface="+mj-lt"/>
              <a:buAutoNum type="arabicPeriod"/>
            </a:pPr>
            <a:r>
              <a:rPr lang="en-US" dirty="0" err="1"/>
              <a:t>Bankezy</a:t>
            </a:r>
            <a:r>
              <a:rPr lang="en-US" dirty="0"/>
              <a:t> project aims to bridge the gap between traditional banking and modern technology, providing users with a seamless and secure way to manage their financial activities. With its user-friendly interface, robust security measures, and potential for future enhancements, </a:t>
            </a:r>
            <a:r>
              <a:rPr lang="en-US" dirty="0" err="1"/>
              <a:t>Bankezy</a:t>
            </a:r>
            <a:r>
              <a:rPr lang="en-US" dirty="0"/>
              <a:t> is poised to redefine online banking and empower users on their financial journeys.</a:t>
            </a:r>
            <a:endParaRPr lang="en-US" dirty="0" smtClean="0"/>
          </a:p>
          <a:p>
            <a:endParaRPr lang="en-US" dirty="0"/>
          </a:p>
          <a:p>
            <a:endParaRPr lang="en-IN" dirty="0"/>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877323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5141" b="14132"/>
          <a:stretch/>
        </p:blipFill>
        <p:spPr>
          <a:xfrm>
            <a:off x="280983" y="154547"/>
            <a:ext cx="11593337" cy="5705340"/>
          </a:xfrm>
          <a:prstGeom prst="rect">
            <a:avLst/>
          </a:prstGeom>
        </p:spPr>
      </p:pic>
      <p:sp>
        <p:nvSpPr>
          <p:cNvPr id="3" name="Rectangle 2"/>
          <p:cNvSpPr/>
          <p:nvPr/>
        </p:nvSpPr>
        <p:spPr>
          <a:xfrm>
            <a:off x="3509704" y="5859887"/>
            <a:ext cx="5135893"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10,000 deposited</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409177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3994" b="17320"/>
          <a:stretch/>
        </p:blipFill>
        <p:spPr>
          <a:xfrm>
            <a:off x="321971" y="334850"/>
            <a:ext cx="11590987" cy="5447763"/>
          </a:xfrm>
          <a:prstGeom prst="rect">
            <a:avLst/>
          </a:prstGeom>
        </p:spPr>
      </p:pic>
      <p:sp>
        <p:nvSpPr>
          <p:cNvPr id="3" name="Rectangle 2"/>
          <p:cNvSpPr/>
          <p:nvPr/>
        </p:nvSpPr>
        <p:spPr>
          <a:xfrm>
            <a:off x="2896261" y="5782613"/>
            <a:ext cx="6442406"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New Account Opened</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288175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4341" b="20926"/>
          <a:stretch/>
        </p:blipFill>
        <p:spPr>
          <a:xfrm>
            <a:off x="384014" y="334851"/>
            <a:ext cx="11528944" cy="5512157"/>
          </a:xfrm>
          <a:prstGeom prst="rect">
            <a:avLst/>
          </a:prstGeom>
        </p:spPr>
      </p:pic>
      <p:sp>
        <p:nvSpPr>
          <p:cNvPr id="3" name="Rectangle 2"/>
          <p:cNvSpPr/>
          <p:nvPr/>
        </p:nvSpPr>
        <p:spPr>
          <a:xfrm>
            <a:off x="1412670" y="5847008"/>
            <a:ext cx="9471632"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15000 deposited in new account</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150800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46255"/>
          <a:stretch/>
        </p:blipFill>
        <p:spPr>
          <a:xfrm>
            <a:off x="255224" y="323738"/>
            <a:ext cx="5578905" cy="5536149"/>
          </a:xfrm>
          <a:prstGeom prst="rect">
            <a:avLst/>
          </a:prstGeom>
        </p:spPr>
      </p:pic>
      <p:pic>
        <p:nvPicPr>
          <p:cNvPr id="3" name="Picture 2"/>
          <p:cNvPicPr/>
          <p:nvPr/>
        </p:nvPicPr>
        <p:blipFill rotWithShape="1">
          <a:blip r:embed="rId3"/>
          <a:srcRect r="39296"/>
          <a:stretch/>
        </p:blipFill>
        <p:spPr>
          <a:xfrm>
            <a:off x="5962918" y="323738"/>
            <a:ext cx="6001555" cy="5536149"/>
          </a:xfrm>
          <a:prstGeom prst="rect">
            <a:avLst/>
          </a:prstGeom>
        </p:spPr>
      </p:pic>
      <p:sp>
        <p:nvSpPr>
          <p:cNvPr id="4" name="Rectangle 3"/>
          <p:cNvSpPr/>
          <p:nvPr/>
        </p:nvSpPr>
        <p:spPr>
          <a:xfrm>
            <a:off x="2300982" y="5934670"/>
            <a:ext cx="7066294"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 to J.K. Rowling</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Footer Placeholder 4"/>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975079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4741" b="4541"/>
          <a:stretch/>
        </p:blipFill>
        <p:spPr>
          <a:xfrm>
            <a:off x="499923" y="360609"/>
            <a:ext cx="11194093" cy="5370490"/>
          </a:xfrm>
          <a:prstGeom prst="rect">
            <a:avLst/>
          </a:prstGeom>
        </p:spPr>
      </p:pic>
      <p:sp>
        <p:nvSpPr>
          <p:cNvPr id="3" name="Rectangle 2"/>
          <p:cNvSpPr/>
          <p:nvPr/>
        </p:nvSpPr>
        <p:spPr>
          <a:xfrm>
            <a:off x="1752125" y="5934670"/>
            <a:ext cx="8689688"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After Payment to J.K. </a:t>
            </a: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a:t>
            </a: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owling</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229141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4741" r="55917" b="18129"/>
          <a:stretch/>
        </p:blipFill>
        <p:spPr>
          <a:xfrm>
            <a:off x="203709" y="193183"/>
            <a:ext cx="5462995" cy="5718220"/>
          </a:xfrm>
          <a:prstGeom prst="rect">
            <a:avLst/>
          </a:prstGeom>
        </p:spPr>
      </p:pic>
      <p:pic>
        <p:nvPicPr>
          <p:cNvPr id="3" name="Picture 2"/>
          <p:cNvPicPr/>
          <p:nvPr/>
        </p:nvPicPr>
        <p:blipFill rotWithShape="1">
          <a:blip r:embed="rId3"/>
          <a:srcRect t="3829" r="40637" b="18244"/>
          <a:stretch/>
        </p:blipFill>
        <p:spPr>
          <a:xfrm>
            <a:off x="5767383" y="412123"/>
            <a:ext cx="5965271" cy="5499279"/>
          </a:xfrm>
          <a:prstGeom prst="rect">
            <a:avLst/>
          </a:prstGeom>
        </p:spPr>
      </p:pic>
      <p:sp>
        <p:nvSpPr>
          <p:cNvPr id="4" name="Rectangle 3"/>
          <p:cNvSpPr/>
          <p:nvPr/>
        </p:nvSpPr>
        <p:spPr>
          <a:xfrm>
            <a:off x="203709" y="5911402"/>
            <a:ext cx="11792908"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Transfer 2500 from one to other account</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Footer Placeholder 4"/>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480173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4341" r="45356" b="17330"/>
          <a:stretch/>
        </p:blipFill>
        <p:spPr>
          <a:xfrm>
            <a:off x="255225" y="180304"/>
            <a:ext cx="5488752" cy="5434885"/>
          </a:xfrm>
          <a:prstGeom prst="rect">
            <a:avLst/>
          </a:prstGeom>
        </p:spPr>
      </p:pic>
      <p:pic>
        <p:nvPicPr>
          <p:cNvPr id="3" name="Picture 2"/>
          <p:cNvPicPr/>
          <p:nvPr/>
        </p:nvPicPr>
        <p:blipFill rotWithShape="1">
          <a:blip r:embed="rId3"/>
          <a:srcRect t="4340" r="41087" b="18130"/>
          <a:stretch/>
        </p:blipFill>
        <p:spPr>
          <a:xfrm>
            <a:off x="5857535" y="180304"/>
            <a:ext cx="5759209" cy="5434885"/>
          </a:xfrm>
          <a:prstGeom prst="rect">
            <a:avLst/>
          </a:prstGeom>
        </p:spPr>
      </p:pic>
      <p:sp>
        <p:nvSpPr>
          <p:cNvPr id="4" name="Rectangle 3"/>
          <p:cNvSpPr/>
          <p:nvPr/>
        </p:nvSpPr>
        <p:spPr>
          <a:xfrm>
            <a:off x="4215465" y="5615189"/>
            <a:ext cx="3555012"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Withdrawal</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Footer Placeholder 4"/>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441961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5142" b="16929"/>
          <a:stretch/>
        </p:blipFill>
        <p:spPr>
          <a:xfrm>
            <a:off x="190831" y="231818"/>
            <a:ext cx="11773642" cy="5628069"/>
          </a:xfrm>
          <a:prstGeom prst="rect">
            <a:avLst/>
          </a:prstGeom>
        </p:spPr>
      </p:pic>
      <p:sp>
        <p:nvSpPr>
          <p:cNvPr id="3" name="Rectangle 2"/>
          <p:cNvSpPr/>
          <p:nvPr/>
        </p:nvSpPr>
        <p:spPr>
          <a:xfrm>
            <a:off x="3612393" y="5762051"/>
            <a:ext cx="4930517"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 History</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956501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4740" b="16531"/>
          <a:stretch/>
        </p:blipFill>
        <p:spPr>
          <a:xfrm>
            <a:off x="268104" y="231819"/>
            <a:ext cx="11503186" cy="5653825"/>
          </a:xfrm>
          <a:prstGeom prst="rect">
            <a:avLst/>
          </a:prstGeom>
        </p:spPr>
      </p:pic>
      <p:sp>
        <p:nvSpPr>
          <p:cNvPr id="3" name="Rectangle 2"/>
          <p:cNvSpPr/>
          <p:nvPr/>
        </p:nvSpPr>
        <p:spPr>
          <a:xfrm>
            <a:off x="3162023" y="5885644"/>
            <a:ext cx="5715347"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Transaction History</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441929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815921"/>
            <a:ext cx="10515600" cy="2205843"/>
          </a:xfrm>
        </p:spPr>
        <p:txBody>
          <a:bodyPr>
            <a:noAutofit/>
          </a:bodyPr>
          <a:lstStyle/>
          <a:p>
            <a:pPr algn="ctr"/>
            <a:r>
              <a:rPr lang="en-US" sz="8000" b="1" dirty="0" err="1" smtClean="0"/>
              <a:t>ScreenShots</a:t>
            </a:r>
            <a:r>
              <a:rPr lang="en-US" sz="8000" b="1" dirty="0" smtClean="0"/>
              <a:t> of Source Code:</a:t>
            </a:r>
            <a:endParaRPr lang="en-IN" sz="8000" b="1" dirty="0"/>
          </a:p>
        </p:txBody>
      </p:sp>
      <p:sp>
        <p:nvSpPr>
          <p:cNvPr id="3" name="Footer Placeholder 2"/>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358386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5442"/>
            <a:ext cx="9144000" cy="1006475"/>
          </a:xfrm>
        </p:spPr>
        <p:txBody>
          <a:bodyPr>
            <a:normAutofit/>
          </a:bodyPr>
          <a:lstStyle/>
          <a:p>
            <a:r>
              <a:rPr lang="en-US" sz="6600" b="1" dirty="0" smtClean="0"/>
              <a:t>Technology Used:</a:t>
            </a:r>
            <a:endParaRPr lang="en-IN" sz="6600" b="1" dirty="0"/>
          </a:p>
        </p:txBody>
      </p:sp>
      <p:sp>
        <p:nvSpPr>
          <p:cNvPr id="3" name="Subtitle 2"/>
          <p:cNvSpPr>
            <a:spLocks noGrp="1"/>
          </p:cNvSpPr>
          <p:nvPr>
            <p:ph type="subTitle" idx="1"/>
          </p:nvPr>
        </p:nvSpPr>
        <p:spPr>
          <a:xfrm>
            <a:off x="425003" y="1403797"/>
            <a:ext cx="11500834" cy="5215944"/>
          </a:xfrm>
        </p:spPr>
        <p:txBody>
          <a:bodyPr>
            <a:noAutofit/>
          </a:bodyPr>
          <a:lstStyle/>
          <a:p>
            <a:pPr marL="457200" indent="-457200" algn="just">
              <a:buFont typeface="+mj-lt"/>
              <a:buAutoNum type="arabicPeriod"/>
            </a:pPr>
            <a:r>
              <a:rPr lang="en-US" b="1" dirty="0"/>
              <a:t>Java EE:</a:t>
            </a:r>
            <a:r>
              <a:rPr lang="en-US" dirty="0"/>
              <a:t> A powerful platform for building enterprise applications, Java EE provides tools and libraries to create robust, scalable, and secure software systems</a:t>
            </a:r>
            <a:r>
              <a:rPr lang="en-US" dirty="0" smtClean="0"/>
              <a:t>.</a:t>
            </a:r>
          </a:p>
          <a:p>
            <a:pPr marL="457200" indent="-457200" algn="just">
              <a:buFont typeface="+mj-lt"/>
              <a:buAutoNum type="arabicPeriod"/>
            </a:pPr>
            <a:r>
              <a:rPr lang="en-US" b="1" dirty="0"/>
              <a:t>Spring Framework:</a:t>
            </a:r>
            <a:r>
              <a:rPr lang="en-US" dirty="0"/>
              <a:t> This Java framework simplifies development by offering modules for various aspects like MVC architecture, data access, security, and more</a:t>
            </a:r>
            <a:r>
              <a:rPr lang="en-US" dirty="0" smtClean="0"/>
              <a:t>.</a:t>
            </a:r>
          </a:p>
          <a:p>
            <a:pPr marL="457200" indent="-457200" algn="just">
              <a:buFont typeface="+mj-lt"/>
              <a:buAutoNum type="arabicPeriod"/>
            </a:pPr>
            <a:r>
              <a:rPr lang="en-US" b="1" dirty="0"/>
              <a:t>Maven:</a:t>
            </a:r>
            <a:r>
              <a:rPr lang="en-US" dirty="0"/>
              <a:t> A build tool that automates project management tasks, including dependency management and consistent project builds</a:t>
            </a:r>
            <a:r>
              <a:rPr lang="en-US" dirty="0" smtClean="0"/>
              <a:t>.</a:t>
            </a:r>
          </a:p>
          <a:p>
            <a:pPr marL="457200" indent="-457200" algn="just">
              <a:buFont typeface="+mj-lt"/>
              <a:buAutoNum type="arabicPeriod"/>
            </a:pPr>
            <a:r>
              <a:rPr lang="en-US" b="1" dirty="0"/>
              <a:t>MySQL Database:</a:t>
            </a:r>
            <a:r>
              <a:rPr lang="en-US" dirty="0"/>
              <a:t> An open-source relational database system used to store and manage structured data efficiently</a:t>
            </a:r>
            <a:r>
              <a:rPr lang="en-US" dirty="0" smtClean="0"/>
              <a:t>.</a:t>
            </a:r>
          </a:p>
          <a:p>
            <a:pPr marL="457200" indent="-457200" algn="just">
              <a:buFont typeface="+mj-lt"/>
              <a:buAutoNum type="arabicPeriod"/>
            </a:pPr>
            <a:r>
              <a:rPr lang="en-US" b="1" dirty="0"/>
              <a:t>HTML/CSS/JavaScript:</a:t>
            </a:r>
            <a:r>
              <a:rPr lang="en-US" dirty="0"/>
              <a:t> These core web technologies combine to create interactive and visually appealing user interfaces for web applications</a:t>
            </a:r>
            <a:r>
              <a:rPr lang="en-US" dirty="0" smtClean="0"/>
              <a:t>.</a:t>
            </a:r>
          </a:p>
          <a:p>
            <a:pPr marL="457200" indent="-457200" algn="just">
              <a:buFont typeface="+mj-lt"/>
              <a:buAutoNum type="arabicPeriod"/>
            </a:pPr>
            <a:r>
              <a:rPr lang="en-IN" b="1" dirty="0"/>
              <a:t>JSP (</a:t>
            </a:r>
            <a:r>
              <a:rPr lang="en-IN" b="1" dirty="0" err="1"/>
              <a:t>JavaServer</a:t>
            </a:r>
            <a:r>
              <a:rPr lang="en-IN" b="1" dirty="0"/>
              <a:t> Pages):</a:t>
            </a:r>
            <a:r>
              <a:rPr lang="en-IN" dirty="0"/>
              <a:t> A server-side technology that integrates Java code within HTML to produce dynamic web content</a:t>
            </a:r>
            <a:r>
              <a:rPr lang="en-IN" dirty="0" smtClean="0"/>
              <a:t>.</a:t>
            </a: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716492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30975" b="8433"/>
          <a:stretch/>
        </p:blipFill>
        <p:spPr>
          <a:xfrm>
            <a:off x="216587" y="169192"/>
            <a:ext cx="5514511" cy="5458876"/>
          </a:xfrm>
          <a:prstGeom prst="rect">
            <a:avLst/>
          </a:prstGeom>
        </p:spPr>
      </p:pic>
      <p:pic>
        <p:nvPicPr>
          <p:cNvPr id="3" name="Picture 2"/>
          <p:cNvPicPr/>
          <p:nvPr/>
        </p:nvPicPr>
        <p:blipFill rotWithShape="1">
          <a:blip r:embed="rId3"/>
          <a:srcRect r="44457" b="7738"/>
          <a:stretch/>
        </p:blipFill>
        <p:spPr>
          <a:xfrm>
            <a:off x="6014434" y="169192"/>
            <a:ext cx="5847007" cy="5458876"/>
          </a:xfrm>
          <a:prstGeom prst="rect">
            <a:avLst/>
          </a:prstGeom>
        </p:spPr>
      </p:pic>
      <p:sp>
        <p:nvSpPr>
          <p:cNvPr id="4" name="Rectangle 3"/>
          <p:cNvSpPr/>
          <p:nvPr/>
        </p:nvSpPr>
        <p:spPr>
          <a:xfrm>
            <a:off x="434137" y="5890839"/>
            <a:ext cx="4008533"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UserRepository.java</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7086347" y="5890839"/>
            <a:ext cx="3248133" cy="707886"/>
          </a:xfrm>
          <a:prstGeom prst="rect">
            <a:avLst/>
          </a:prstGeom>
          <a:noFill/>
        </p:spPr>
        <p:txBody>
          <a:bodyPr wrap="none" lIns="91440" tIns="45720" rIns="91440" bIns="45720">
            <a:spAutoFit/>
          </a:bodyPr>
          <a:lstStyle/>
          <a:p>
            <a:pPr algn="ctr"/>
            <a:r>
              <a:rPr lang="en-US" sz="40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Dashboard.jsp</a:t>
            </a:r>
            <a:endPar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4046632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21987" b="10136"/>
          <a:stretch/>
        </p:blipFill>
        <p:spPr>
          <a:xfrm>
            <a:off x="165072" y="246464"/>
            <a:ext cx="5849361" cy="5626302"/>
          </a:xfrm>
          <a:prstGeom prst="rect">
            <a:avLst/>
          </a:prstGeom>
        </p:spPr>
      </p:pic>
      <p:pic>
        <p:nvPicPr>
          <p:cNvPr id="3" name="Picture 2"/>
          <p:cNvPicPr/>
          <p:nvPr/>
        </p:nvPicPr>
        <p:blipFill rotWithShape="1">
          <a:blip r:embed="rId3"/>
          <a:srcRect r="35245" b="8537"/>
          <a:stretch/>
        </p:blipFill>
        <p:spPr>
          <a:xfrm>
            <a:off x="6168979" y="246464"/>
            <a:ext cx="5782615" cy="5626302"/>
          </a:xfrm>
          <a:prstGeom prst="rect">
            <a:avLst/>
          </a:prstGeom>
        </p:spPr>
      </p:pic>
      <p:sp>
        <p:nvSpPr>
          <p:cNvPr id="4" name="Rectangle 3"/>
          <p:cNvSpPr/>
          <p:nvPr/>
        </p:nvSpPr>
        <p:spPr>
          <a:xfrm>
            <a:off x="1759323" y="5872766"/>
            <a:ext cx="2660857" cy="769441"/>
          </a:xfrm>
          <a:prstGeom prst="rect">
            <a:avLst/>
          </a:prstGeom>
          <a:noFill/>
        </p:spPr>
        <p:txBody>
          <a:bodyPr wrap="none" lIns="91440" tIns="45720" rIns="91440" bIns="45720">
            <a:spAutoFit/>
          </a:bodyPr>
          <a:lstStyle/>
          <a:p>
            <a:pPr algn="ctr"/>
            <a:r>
              <a:rPr lang="en-US" sz="4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Users </a:t>
            </a:r>
            <a:r>
              <a:rPr lang="en-US" sz="44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pojo</a:t>
            </a:r>
            <a:endParaRPr lang="en-US" sz="4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7294482" y="5934321"/>
            <a:ext cx="3531608" cy="707886"/>
          </a:xfrm>
          <a:prstGeom prst="rect">
            <a:avLst/>
          </a:prstGeom>
          <a:noFill/>
        </p:spPr>
        <p:txBody>
          <a:bodyPr wrap="none" lIns="91440" tIns="45720" rIns="91440" bIns="45720">
            <a:spAutoFit/>
          </a:bodyPr>
          <a:lstStyle/>
          <a:p>
            <a:pPr algn="ctr"/>
            <a:r>
              <a:rPr lang="en-US" sz="40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Interceptor.java</a:t>
            </a:r>
            <a:endPar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442197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30077" b="9337"/>
          <a:stretch/>
        </p:blipFill>
        <p:spPr>
          <a:xfrm>
            <a:off x="113557" y="156312"/>
            <a:ext cx="6003908" cy="5742211"/>
          </a:xfrm>
          <a:prstGeom prst="rect">
            <a:avLst/>
          </a:prstGeom>
        </p:spPr>
      </p:pic>
      <p:pic>
        <p:nvPicPr>
          <p:cNvPr id="3" name="Picture 2"/>
          <p:cNvPicPr/>
          <p:nvPr/>
        </p:nvPicPr>
        <p:blipFill rotWithShape="1">
          <a:blip r:embed="rId3"/>
          <a:srcRect r="52097" b="21326"/>
          <a:stretch/>
        </p:blipFill>
        <p:spPr>
          <a:xfrm>
            <a:off x="6630266" y="156312"/>
            <a:ext cx="5321327" cy="5742211"/>
          </a:xfrm>
          <a:prstGeom prst="rect">
            <a:avLst/>
          </a:prstGeom>
        </p:spPr>
      </p:pic>
      <p:sp>
        <p:nvSpPr>
          <p:cNvPr id="4" name="Rectangle 3"/>
          <p:cNvSpPr/>
          <p:nvPr/>
        </p:nvSpPr>
        <p:spPr>
          <a:xfrm>
            <a:off x="2127900" y="6006749"/>
            <a:ext cx="1975221" cy="707886"/>
          </a:xfrm>
          <a:prstGeom prst="rect">
            <a:avLst/>
          </a:prstGeom>
          <a:noFill/>
        </p:spPr>
        <p:txBody>
          <a:bodyPr wrap="none" lIns="91440" tIns="45720" rIns="91440" bIns="45720">
            <a:spAutoFit/>
          </a:bodyPr>
          <a:lstStyle/>
          <a:p>
            <a:pPr algn="ctr"/>
            <a:r>
              <a:rPr lang="en-US" sz="40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Mail API</a:t>
            </a:r>
            <a:endParaRPr 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7383836" y="6068304"/>
            <a:ext cx="3814186"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Acc</a:t>
            </a:r>
            <a:r>
              <a:rPr lang="en-US" sz="36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No. Generator</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816634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36593" b="7339"/>
          <a:stretch/>
        </p:blipFill>
        <p:spPr>
          <a:xfrm>
            <a:off x="255225" y="272222"/>
            <a:ext cx="5398600" cy="5626302"/>
          </a:xfrm>
          <a:prstGeom prst="rect">
            <a:avLst/>
          </a:prstGeom>
        </p:spPr>
      </p:pic>
      <p:pic>
        <p:nvPicPr>
          <p:cNvPr id="3" name="Picture 2"/>
          <p:cNvPicPr/>
          <p:nvPr/>
        </p:nvPicPr>
        <p:blipFill rotWithShape="1">
          <a:blip r:embed="rId3"/>
          <a:srcRect r="28728" b="6939"/>
          <a:stretch/>
        </p:blipFill>
        <p:spPr>
          <a:xfrm>
            <a:off x="5818899" y="272222"/>
            <a:ext cx="6029664" cy="5626302"/>
          </a:xfrm>
          <a:prstGeom prst="rect">
            <a:avLst/>
          </a:prstGeom>
        </p:spPr>
      </p:pic>
      <p:sp>
        <p:nvSpPr>
          <p:cNvPr id="4" name="Rectangle 3"/>
          <p:cNvSpPr/>
          <p:nvPr/>
        </p:nvSpPr>
        <p:spPr>
          <a:xfrm>
            <a:off x="7613254" y="5985613"/>
            <a:ext cx="2992807"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App Controller</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1450498" y="5985613"/>
            <a:ext cx="3097002"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User Controller</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4222802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31874" b="9736"/>
          <a:stretch/>
        </p:blipFill>
        <p:spPr>
          <a:xfrm>
            <a:off x="216588" y="272222"/>
            <a:ext cx="5862239" cy="5652060"/>
          </a:xfrm>
          <a:prstGeom prst="rect">
            <a:avLst/>
          </a:prstGeom>
        </p:spPr>
      </p:pic>
      <p:pic>
        <p:nvPicPr>
          <p:cNvPr id="3" name="Picture 2"/>
          <p:cNvPicPr/>
          <p:nvPr/>
        </p:nvPicPr>
        <p:blipFill rotWithShape="1">
          <a:blip r:embed="rId3"/>
          <a:srcRect r="44008" b="6140"/>
          <a:stretch/>
        </p:blipFill>
        <p:spPr>
          <a:xfrm>
            <a:off x="6192385" y="272222"/>
            <a:ext cx="5772088" cy="5652060"/>
          </a:xfrm>
          <a:prstGeom prst="rect">
            <a:avLst/>
          </a:prstGeom>
        </p:spPr>
      </p:pic>
      <p:sp>
        <p:nvSpPr>
          <p:cNvPr id="4" name="Rectangle 3"/>
          <p:cNvSpPr/>
          <p:nvPr/>
        </p:nvSpPr>
        <p:spPr>
          <a:xfrm>
            <a:off x="7895701" y="6045386"/>
            <a:ext cx="2365456"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Mail </a:t>
            </a:r>
            <a:r>
              <a:rPr lang="en-US" sz="36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Config</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2005856" y="5924282"/>
            <a:ext cx="2283702"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App </a:t>
            </a:r>
            <a:r>
              <a:rPr lang="en-US" sz="3600" b="1" cap="none" spc="0"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Config</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6348145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3925"/>
            <a:ext cx="10515600" cy="1991709"/>
          </a:xfrm>
        </p:spPr>
        <p:txBody>
          <a:bodyPr>
            <a:noAutofit/>
          </a:bodyPr>
          <a:lstStyle/>
          <a:p>
            <a:pPr algn="ctr"/>
            <a:r>
              <a:rPr lang="en-US" sz="8000" dirty="0" err="1"/>
              <a:t>ScreenShots</a:t>
            </a:r>
            <a:r>
              <a:rPr lang="en-US" sz="8000" dirty="0"/>
              <a:t> of </a:t>
            </a:r>
            <a:r>
              <a:rPr lang="en-US" sz="8000" dirty="0" smtClean="0"/>
              <a:t>MySQL Database:</a:t>
            </a:r>
            <a:endParaRPr lang="en-IN" sz="8000" dirty="0"/>
          </a:p>
        </p:txBody>
      </p:sp>
      <p:sp>
        <p:nvSpPr>
          <p:cNvPr id="3" name="Footer Placeholder 2"/>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381198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57041" b="6539"/>
          <a:stretch/>
        </p:blipFill>
        <p:spPr>
          <a:xfrm>
            <a:off x="165073" y="194950"/>
            <a:ext cx="4716020" cy="5883878"/>
          </a:xfrm>
          <a:prstGeom prst="rect">
            <a:avLst/>
          </a:prstGeom>
        </p:spPr>
      </p:pic>
      <p:pic>
        <p:nvPicPr>
          <p:cNvPr id="3" name="Picture 2"/>
          <p:cNvPicPr/>
          <p:nvPr/>
        </p:nvPicPr>
        <p:blipFill rotWithShape="1">
          <a:blip r:embed="rId3"/>
          <a:srcRect r="45805" b="20492"/>
          <a:stretch/>
        </p:blipFill>
        <p:spPr bwMode="auto">
          <a:xfrm>
            <a:off x="5368138" y="194950"/>
            <a:ext cx="6467547" cy="5664937"/>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605314" y="6078828"/>
            <a:ext cx="3835537" cy="646331"/>
          </a:xfrm>
          <a:prstGeom prst="rect">
            <a:avLst/>
          </a:prstGeom>
          <a:noFill/>
        </p:spPr>
        <p:txBody>
          <a:bodyPr wrap="none" lIns="91440" tIns="45720" rIns="91440" bIns="45720">
            <a:spAutoFit/>
          </a:bodyPr>
          <a:lstStyle/>
          <a:p>
            <a:pPr algn="ctr"/>
            <a:r>
              <a:rPr lang="en-US" sz="36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Choosing Database</a:t>
            </a:r>
            <a:endPar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7304177" y="5924939"/>
            <a:ext cx="3224601" cy="954107"/>
          </a:xfrm>
          <a:prstGeom prst="rect">
            <a:avLst/>
          </a:prstGeom>
          <a:noFill/>
        </p:spPr>
        <p:txBody>
          <a:bodyPr wrap="none" lIns="91440" tIns="45720" rIns="91440" bIns="45720">
            <a:spAutoFit/>
          </a:bodyPr>
          <a:lstStyle/>
          <a:p>
            <a:pPr algn="ctr"/>
            <a:r>
              <a:rPr lang="en-US" sz="28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Description of users </a:t>
            </a:r>
          </a:p>
          <a:p>
            <a:pPr algn="ctr"/>
            <a:r>
              <a:rPr lang="en-US" sz="28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and accounts</a:t>
            </a:r>
            <a:endParaRPr lang="en-US" sz="28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113335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r="50974" b="4941"/>
          <a:stretch/>
        </p:blipFill>
        <p:spPr>
          <a:xfrm>
            <a:off x="203710" y="194950"/>
            <a:ext cx="5514510" cy="5445996"/>
          </a:xfrm>
          <a:prstGeom prst="rect">
            <a:avLst/>
          </a:prstGeom>
        </p:spPr>
      </p:pic>
      <p:pic>
        <p:nvPicPr>
          <p:cNvPr id="3" name="Picture 2"/>
          <p:cNvPicPr/>
          <p:nvPr/>
        </p:nvPicPr>
        <p:blipFill rotWithShape="1">
          <a:blip r:embed="rId3"/>
          <a:srcRect t="21872" r="54794" b="6393"/>
          <a:stretch/>
        </p:blipFill>
        <p:spPr bwMode="auto">
          <a:xfrm>
            <a:off x="5934809" y="194950"/>
            <a:ext cx="5913754" cy="5445996"/>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426258" y="5729295"/>
            <a:ext cx="5291962" cy="954107"/>
          </a:xfrm>
          <a:prstGeom prst="rect">
            <a:avLst/>
          </a:prstGeom>
          <a:noFill/>
        </p:spPr>
        <p:txBody>
          <a:bodyPr wrap="none" lIns="91440" tIns="45720" rIns="91440" bIns="45720">
            <a:spAutoFit/>
          </a:bodyPr>
          <a:lstStyle/>
          <a:p>
            <a:pPr algn="ctr"/>
            <a:r>
              <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Description of </a:t>
            </a:r>
            <a:r>
              <a:rPr 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payments, transact </a:t>
            </a:r>
          </a:p>
          <a:p>
            <a:pPr algn="ctr"/>
            <a:r>
              <a:rPr 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and </a:t>
            </a:r>
            <a:r>
              <a:rPr lang="en-US" sz="28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transaction_history</a:t>
            </a:r>
            <a:endPar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p:cNvSpPr/>
          <p:nvPr/>
        </p:nvSpPr>
        <p:spPr>
          <a:xfrm>
            <a:off x="6764341" y="5729294"/>
            <a:ext cx="4254690" cy="954107"/>
          </a:xfrm>
          <a:prstGeom prst="rect">
            <a:avLst/>
          </a:prstGeom>
          <a:noFill/>
        </p:spPr>
        <p:txBody>
          <a:bodyPr wrap="none" lIns="91440" tIns="45720" rIns="91440" bIns="45720">
            <a:spAutoFit/>
          </a:bodyPr>
          <a:lstStyle/>
          <a:p>
            <a:pPr algn="ctr"/>
            <a:r>
              <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Description </a:t>
            </a:r>
            <a:r>
              <a:rPr 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of </a:t>
            </a:r>
            <a:r>
              <a:rPr lang="en-US" sz="28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v_payments</a:t>
            </a:r>
            <a:r>
              <a:rPr 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p>
          <a:p>
            <a:pPr algn="ctr"/>
            <a:r>
              <a:rPr 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and v_</a:t>
            </a:r>
            <a:r>
              <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sz="28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transaction_history</a:t>
            </a:r>
            <a:endPar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Footer Placeholder 5"/>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009685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b="5688"/>
          <a:stretch/>
        </p:blipFill>
        <p:spPr>
          <a:xfrm>
            <a:off x="297038" y="90152"/>
            <a:ext cx="11680313" cy="5344733"/>
          </a:xfrm>
          <a:prstGeom prst="rect">
            <a:avLst/>
          </a:prstGeom>
        </p:spPr>
      </p:pic>
      <p:sp>
        <p:nvSpPr>
          <p:cNvPr id="3" name="Rectangle 2"/>
          <p:cNvSpPr/>
          <p:nvPr/>
        </p:nvSpPr>
        <p:spPr>
          <a:xfrm>
            <a:off x="1458566" y="5473005"/>
            <a:ext cx="8226347" cy="1384995"/>
          </a:xfrm>
          <a:prstGeom prst="rect">
            <a:avLst/>
          </a:prstGeom>
          <a:noFill/>
        </p:spPr>
        <p:txBody>
          <a:bodyPr wrap="square" lIns="91440" tIns="45720" rIns="91440" bIns="45720">
            <a:spAutoFit/>
          </a:bodyPr>
          <a:lstStyle/>
          <a:p>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Select * from </a:t>
            </a:r>
            <a:r>
              <a:rPr lang="en-IN"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users; Select </a:t>
            </a:r>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from accounts;</a:t>
            </a:r>
          </a:p>
          <a:p>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Select * from </a:t>
            </a:r>
            <a:r>
              <a:rPr lang="en-IN"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payments; Select </a:t>
            </a:r>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from transact;</a:t>
            </a:r>
          </a:p>
          <a:p>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Select * from </a:t>
            </a:r>
            <a:r>
              <a:rPr lang="en-IN" sz="28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transaction_history</a:t>
            </a:r>
            <a:r>
              <a:rPr lang="en-IN"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41055382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b="36113"/>
          <a:stretch/>
        </p:blipFill>
        <p:spPr>
          <a:xfrm>
            <a:off x="396893" y="336617"/>
            <a:ext cx="11387276" cy="5020994"/>
          </a:xfrm>
          <a:prstGeom prst="rect">
            <a:avLst/>
          </a:prstGeom>
        </p:spPr>
      </p:pic>
      <p:sp>
        <p:nvSpPr>
          <p:cNvPr id="3" name="Rectangle 2"/>
          <p:cNvSpPr/>
          <p:nvPr/>
        </p:nvSpPr>
        <p:spPr>
          <a:xfrm>
            <a:off x="2432321" y="5357611"/>
            <a:ext cx="7873822" cy="1323439"/>
          </a:xfrm>
          <a:prstGeom prst="rect">
            <a:avLst/>
          </a:prstGeom>
          <a:noFill/>
        </p:spPr>
        <p:txBody>
          <a:bodyPr wrap="none" lIns="91440" tIns="45720" rIns="91440" bIns="45720">
            <a:spAutoFit/>
          </a:bodyPr>
          <a:lstStyle/>
          <a:p>
            <a:r>
              <a:rPr lang="en-IN"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Select * from </a:t>
            </a:r>
            <a:r>
              <a:rPr lang="en-IN" sz="40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v_payments</a:t>
            </a:r>
            <a:r>
              <a:rPr lang="en-IN"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lang="en-IN"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Select * from </a:t>
            </a:r>
            <a:r>
              <a:rPr lang="en-IN" sz="40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v_transaction_history</a:t>
            </a:r>
            <a:r>
              <a:rPr lang="en-IN"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1135750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0607" y="334851"/>
            <a:ext cx="11526593" cy="6021499"/>
          </a:xfrm>
        </p:spPr>
        <p:txBody>
          <a:bodyPr>
            <a:normAutofit lnSpcReduction="10000"/>
          </a:bodyPr>
          <a:lstStyle/>
          <a:p>
            <a:pPr marL="457200" indent="-457200" algn="l">
              <a:buFont typeface="+mj-lt"/>
              <a:buAutoNum type="arabicPeriod" startAt="7"/>
            </a:pPr>
            <a:r>
              <a:rPr lang="en-US" b="1" dirty="0"/>
              <a:t>Spring Data JPA:</a:t>
            </a:r>
            <a:r>
              <a:rPr lang="en-US" dirty="0"/>
              <a:t> A Spring module that simplifies database interactions by providing a JPA-based repository infrastructure</a:t>
            </a:r>
            <a:r>
              <a:rPr lang="en-US" dirty="0" smtClean="0"/>
              <a:t>.</a:t>
            </a:r>
          </a:p>
          <a:p>
            <a:pPr marL="457200" indent="-457200" algn="l">
              <a:buFont typeface="+mj-lt"/>
              <a:buAutoNum type="arabicPeriod" startAt="7"/>
            </a:pPr>
            <a:r>
              <a:rPr lang="en-US" b="1" dirty="0"/>
              <a:t>Spring Security:</a:t>
            </a:r>
            <a:r>
              <a:rPr lang="en-US" dirty="0"/>
              <a:t> A powerful framework that ensures application security by providing authentication, authorization, and protection against common vulnerabilities</a:t>
            </a:r>
            <a:r>
              <a:rPr lang="en-US" dirty="0" smtClean="0"/>
              <a:t>.</a:t>
            </a:r>
          </a:p>
          <a:p>
            <a:pPr marL="457200" indent="-457200" algn="l">
              <a:buFont typeface="+mj-lt"/>
              <a:buAutoNum type="arabicPeriod" startAt="7"/>
            </a:pPr>
            <a:r>
              <a:rPr lang="en-US" b="1" dirty="0"/>
              <a:t>Spring Boot:</a:t>
            </a:r>
            <a:r>
              <a:rPr lang="en-US" dirty="0"/>
              <a:t> An extension of the Spring framework that simplifies application setup, development, and deployment by providing defaults for various configurations</a:t>
            </a:r>
            <a:r>
              <a:rPr lang="en-US" dirty="0" smtClean="0"/>
              <a:t>.</a:t>
            </a:r>
          </a:p>
          <a:p>
            <a:pPr marL="457200" indent="-457200" algn="l">
              <a:buFont typeface="+mj-lt"/>
              <a:buAutoNum type="arabicPeriod" startAt="7"/>
            </a:pPr>
            <a:r>
              <a:rPr lang="en-US" b="1" dirty="0"/>
              <a:t>Hibernate:</a:t>
            </a:r>
            <a:r>
              <a:rPr lang="en-US" dirty="0"/>
              <a:t> An object-relational mapping (ORM) framework that bridges the gap between Java objects and relational database tables</a:t>
            </a:r>
            <a:r>
              <a:rPr lang="en-US" dirty="0" smtClean="0"/>
              <a:t>.</a:t>
            </a:r>
          </a:p>
          <a:p>
            <a:pPr marL="457200" indent="-457200" algn="l">
              <a:buFont typeface="+mj-lt"/>
              <a:buAutoNum type="arabicPeriod" startAt="7"/>
            </a:pPr>
            <a:r>
              <a:rPr lang="en-US" b="1" dirty="0"/>
              <a:t>Spring Boot Starter Mail:</a:t>
            </a:r>
            <a:r>
              <a:rPr lang="en-US" dirty="0"/>
              <a:t> A Spring module that enables sending emails and notifications from applications easily</a:t>
            </a:r>
            <a:r>
              <a:rPr lang="en-US" dirty="0" smtClean="0"/>
              <a:t>.</a:t>
            </a:r>
          </a:p>
          <a:p>
            <a:pPr marL="457200" indent="-457200" algn="l">
              <a:buFont typeface="+mj-lt"/>
              <a:buAutoNum type="arabicPeriod" startAt="7"/>
            </a:pPr>
            <a:r>
              <a:rPr lang="en-US" b="1" dirty="0"/>
              <a:t>JSTL (</a:t>
            </a:r>
            <a:r>
              <a:rPr lang="en-US" b="1" dirty="0" err="1"/>
              <a:t>JavaServer</a:t>
            </a:r>
            <a:r>
              <a:rPr lang="en-US" b="1" dirty="0"/>
              <a:t> Pages Standard Tag Library):</a:t>
            </a:r>
            <a:r>
              <a:rPr lang="en-US" dirty="0"/>
              <a:t> A library of custom tags for JSP, simplifying tasks like iteration, conditional logic, and data formatting</a:t>
            </a:r>
            <a:r>
              <a:rPr lang="en-US" dirty="0" smtClean="0"/>
              <a:t>.</a:t>
            </a:r>
          </a:p>
          <a:p>
            <a:pPr marL="457200" indent="-457200" algn="l">
              <a:buFont typeface="+mj-lt"/>
              <a:buAutoNum type="arabicPeriod" startAt="7"/>
            </a:pPr>
            <a:r>
              <a:rPr lang="en-US" b="1" dirty="0"/>
              <a:t>JavaScript Libraries (e.g., </a:t>
            </a:r>
            <a:r>
              <a:rPr lang="en-US" b="1" dirty="0" err="1"/>
              <a:t>jQuery</a:t>
            </a:r>
            <a:r>
              <a:rPr lang="en-US" b="1" dirty="0"/>
              <a:t>):</a:t>
            </a:r>
            <a:r>
              <a:rPr lang="en-US" dirty="0"/>
              <a:t> Pre-built JavaScript libraries, like </a:t>
            </a:r>
            <a:r>
              <a:rPr lang="en-US" dirty="0" err="1"/>
              <a:t>jQuery</a:t>
            </a:r>
            <a:r>
              <a:rPr lang="en-US" dirty="0"/>
              <a:t>, streamline development by providing ready-to-use functions for web interactions</a:t>
            </a:r>
            <a:r>
              <a:rPr lang="en-US" dirty="0" smtClean="0"/>
              <a:t>.</a:t>
            </a:r>
          </a:p>
          <a:p>
            <a:pPr marL="457200" indent="-457200" algn="l">
              <a:buFont typeface="+mj-lt"/>
              <a:buAutoNum type="arabicPeriod" startAt="7"/>
            </a:pPr>
            <a:r>
              <a:rPr lang="en-US" b="1" dirty="0"/>
              <a:t>CSS Frameworks (e.g., Bootstrap):</a:t>
            </a:r>
            <a:r>
              <a:rPr lang="en-US" dirty="0"/>
              <a:t> Pre-designed CSS frameworks, such as Bootstrap, assist in creating responsive and visually appealing web designs with minimal effort.</a:t>
            </a:r>
            <a:endParaRPr lang="en-IN" dirty="0"/>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20288416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8991" y="1846873"/>
            <a:ext cx="5455532" cy="1569660"/>
          </a:xfrm>
          <a:prstGeom prst="rect">
            <a:avLst/>
          </a:prstGeom>
          <a:noFill/>
        </p:spPr>
        <p:txBody>
          <a:bodyPr wrap="none" lIns="91440" tIns="45720" rIns="91440" bIns="45720">
            <a:spAutoFit/>
          </a:bodyPr>
          <a:lstStyle/>
          <a:p>
            <a:pPr algn="ctr"/>
            <a:r>
              <a:rPr 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Footer Placeholder 2"/>
          <p:cNvSpPr>
            <a:spLocks noGrp="1"/>
          </p:cNvSpPr>
          <p:nvPr>
            <p:ph type="ftr" sz="quarter" idx="11"/>
          </p:nvPr>
        </p:nvSpPr>
        <p:spPr/>
        <p:txBody>
          <a:bodyPr/>
          <a:lstStyle/>
          <a:p>
            <a:r>
              <a:rPr lang="en-IN" smtClean="0"/>
              <a:t>Bankezy.com</a:t>
            </a:r>
            <a:endParaRPr lang="en-IN"/>
          </a:p>
        </p:txBody>
      </p:sp>
      <p:sp>
        <p:nvSpPr>
          <p:cNvPr id="4" name="Rectangle 3"/>
          <p:cNvSpPr/>
          <p:nvPr/>
        </p:nvSpPr>
        <p:spPr>
          <a:xfrm>
            <a:off x="451184" y="5002133"/>
            <a:ext cx="4257769" cy="1354217"/>
          </a:xfrm>
          <a:prstGeom prst="rect">
            <a:avLst/>
          </a:prstGeom>
          <a:noFill/>
        </p:spPr>
        <p:txBody>
          <a:bodyPr wrap="none" lIns="91440" tIns="45720" rIns="91440" bIns="45720">
            <a:spAutoFit/>
          </a:bodyPr>
          <a:lstStyle/>
          <a:p>
            <a:pPr algn="ctr"/>
            <a:r>
              <a:rPr lang="en-US" sz="1600" b="0" cap="none" spc="0" dirty="0" err="1" smtClean="0">
                <a:ln w="0"/>
                <a:solidFill>
                  <a:schemeClr val="bg2">
                    <a:lumMod val="25000"/>
                  </a:schemeClr>
                </a:solidFill>
                <a:effectLst>
                  <a:outerShdw blurRad="38100" dist="19050" dir="2700000" algn="tl" rotWithShape="0">
                    <a:schemeClr val="dk1">
                      <a:alpha val="40000"/>
                    </a:schemeClr>
                  </a:outerShdw>
                </a:effectLst>
              </a:rPr>
              <a:t>GitHub</a:t>
            </a:r>
            <a:r>
              <a:rPr lang="en-US" sz="1600" b="0" cap="none" spc="0" dirty="0" smtClean="0">
                <a:ln w="0"/>
                <a:solidFill>
                  <a:schemeClr val="bg2">
                    <a:lumMod val="25000"/>
                  </a:schemeClr>
                </a:solidFill>
                <a:effectLst>
                  <a:outerShdw blurRad="38100" dist="19050" dir="2700000" algn="tl" rotWithShape="0">
                    <a:schemeClr val="dk1">
                      <a:alpha val="40000"/>
                    </a:schemeClr>
                  </a:outerShdw>
                </a:effectLst>
              </a:rPr>
              <a:t> link to access </a:t>
            </a:r>
            <a:r>
              <a:rPr lang="en-US" sz="1600" b="0" cap="none" spc="0" dirty="0" err="1" smtClean="0">
                <a:ln w="0"/>
                <a:solidFill>
                  <a:schemeClr val="bg2">
                    <a:lumMod val="25000"/>
                  </a:schemeClr>
                </a:solidFill>
                <a:effectLst>
                  <a:outerShdw blurRad="38100" dist="19050" dir="2700000" algn="tl" rotWithShape="0">
                    <a:schemeClr val="dk1">
                      <a:alpha val="40000"/>
                    </a:schemeClr>
                  </a:outerShdw>
                </a:effectLst>
              </a:rPr>
              <a:t>bakezy</a:t>
            </a:r>
            <a:r>
              <a:rPr lang="en-US" sz="1600" b="0" cap="none" spc="0" dirty="0" smtClean="0">
                <a:ln w="0"/>
                <a:solidFill>
                  <a:schemeClr val="bg2">
                    <a:lumMod val="25000"/>
                  </a:schemeClr>
                </a:solidFill>
                <a:effectLst>
                  <a:outerShdw blurRad="38100" dist="19050" dir="2700000" algn="tl" rotWithShape="0">
                    <a:schemeClr val="dk1">
                      <a:alpha val="40000"/>
                    </a:schemeClr>
                  </a:outerShdw>
                </a:effectLst>
              </a:rPr>
              <a:t>:</a:t>
            </a:r>
          </a:p>
          <a:p>
            <a:pPr algn="ctr"/>
            <a:r>
              <a:rPr lang="en-US" sz="1600" dirty="0">
                <a:ln w="0"/>
                <a:effectLst>
                  <a:outerShdw blurRad="38100" dist="19050" dir="2700000" algn="tl" rotWithShape="0">
                    <a:schemeClr val="dk1">
                      <a:alpha val="40000"/>
                    </a:schemeClr>
                  </a:outerShdw>
                </a:effectLst>
                <a:hlinkClick r:id="rId3"/>
              </a:rPr>
              <a:t>https://</a:t>
            </a:r>
            <a:r>
              <a:rPr lang="en-US" sz="1600" dirty="0" smtClean="0">
                <a:ln w="0"/>
                <a:effectLst>
                  <a:outerShdw blurRad="38100" dist="19050" dir="2700000" algn="tl" rotWithShape="0">
                    <a:schemeClr val="dk1">
                      <a:alpha val="40000"/>
                    </a:schemeClr>
                  </a:outerShdw>
                </a:effectLst>
                <a:hlinkClick r:id="rId3"/>
              </a:rPr>
              <a:t>github.com</a:t>
            </a:r>
            <a:endParaRPr lang="en-US" sz="1600" dirty="0" smtClean="0">
              <a:ln w="0"/>
              <a:effectLst>
                <a:outerShdw blurRad="38100" dist="19050" dir="2700000" algn="tl" rotWithShape="0">
                  <a:schemeClr val="dk1">
                    <a:alpha val="40000"/>
                  </a:schemeClr>
                </a:outerShdw>
              </a:effectLst>
            </a:endParaRPr>
          </a:p>
          <a:p>
            <a:pPr algn="ctr"/>
            <a:r>
              <a:rPr lang="en-US" sz="1600" dirty="0" smtClean="0">
                <a:ln w="0"/>
                <a:effectLst>
                  <a:outerShdw blurRad="38100" dist="19050" dir="2700000" algn="tl" rotWithShape="0">
                    <a:schemeClr val="dk1">
                      <a:alpha val="40000"/>
                    </a:schemeClr>
                  </a:outerShdw>
                </a:effectLst>
              </a:rPr>
              <a:t>/ARPITJAINECE/</a:t>
            </a:r>
            <a:r>
              <a:rPr lang="en-US" sz="1600" dirty="0" err="1" smtClean="0">
                <a:ln w="0"/>
                <a:effectLst>
                  <a:outerShdw blurRad="38100" dist="19050" dir="2700000" algn="tl" rotWithShape="0">
                    <a:schemeClr val="dk1">
                      <a:alpha val="40000"/>
                    </a:schemeClr>
                  </a:outerShdw>
                </a:effectLst>
              </a:rPr>
              <a:t>Bankezy</a:t>
            </a:r>
            <a:r>
              <a:rPr lang="en-US" sz="1600" dirty="0" smtClean="0">
                <a:ln w="0"/>
                <a:effectLst>
                  <a:outerShdw blurRad="38100" dist="19050" dir="2700000" algn="tl" rotWithShape="0">
                    <a:schemeClr val="dk1">
                      <a:alpha val="40000"/>
                    </a:schemeClr>
                  </a:outerShdw>
                </a:effectLst>
              </a:rPr>
              <a:t>/tree</a:t>
            </a:r>
          </a:p>
          <a:p>
            <a:pPr algn="ctr"/>
            <a:r>
              <a:rPr lang="en-US" sz="1600" dirty="0" smtClean="0">
                <a:ln w="0"/>
                <a:effectLst>
                  <a:outerShdw blurRad="38100" dist="19050" dir="2700000" algn="tl" rotWithShape="0">
                    <a:schemeClr val="dk1">
                      <a:alpha val="40000"/>
                    </a:schemeClr>
                  </a:outerShdw>
                </a:effectLst>
              </a:rPr>
              <a:t>/f2bf7b2796997008f78693e6895a89f714a227b0</a:t>
            </a:r>
          </a:p>
          <a:p>
            <a:pPr algn="ctr"/>
            <a:r>
              <a:rPr lang="en-US" sz="1600" dirty="0" smtClean="0">
                <a:ln w="0"/>
                <a:effectLst>
                  <a:outerShdw blurRad="38100" dist="19050" dir="2700000" algn="tl" rotWithShape="0">
                    <a:schemeClr val="dk1">
                      <a:alpha val="40000"/>
                    </a:schemeClr>
                  </a:outerShdw>
                </a:effectLst>
              </a:rPr>
              <a:t>/</a:t>
            </a:r>
            <a:r>
              <a:rPr lang="en-US" sz="1600" dirty="0" err="1">
                <a:ln w="0"/>
                <a:effectLst>
                  <a:outerShdw blurRad="38100" dist="19050" dir="2700000" algn="tl" rotWithShape="0">
                    <a:schemeClr val="dk1">
                      <a:alpha val="40000"/>
                    </a:schemeClr>
                  </a:outerShdw>
                </a:effectLst>
              </a:rPr>
              <a:t>final_bankezy</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47471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6805"/>
            <a:ext cx="9144000" cy="1006475"/>
          </a:xfrm>
        </p:spPr>
        <p:txBody>
          <a:bodyPr>
            <a:normAutofit/>
          </a:bodyPr>
          <a:lstStyle/>
          <a:p>
            <a:r>
              <a:rPr lang="en-US" sz="6600" b="1" dirty="0" smtClean="0"/>
              <a:t>Functions:</a:t>
            </a:r>
            <a:endParaRPr lang="en-IN" sz="6600" b="1" dirty="0"/>
          </a:p>
        </p:txBody>
      </p:sp>
      <p:sp>
        <p:nvSpPr>
          <p:cNvPr id="3" name="Subtitle 2"/>
          <p:cNvSpPr>
            <a:spLocks noGrp="1"/>
          </p:cNvSpPr>
          <p:nvPr>
            <p:ph type="subTitle" idx="1"/>
          </p:nvPr>
        </p:nvSpPr>
        <p:spPr>
          <a:xfrm>
            <a:off x="347730" y="1390917"/>
            <a:ext cx="11565228" cy="5330557"/>
          </a:xfrm>
        </p:spPr>
        <p:txBody>
          <a:bodyPr>
            <a:normAutofit lnSpcReduction="10000"/>
          </a:bodyPr>
          <a:lstStyle/>
          <a:p>
            <a:pPr marL="457200" indent="-457200" algn="l">
              <a:buFont typeface="+mj-lt"/>
              <a:buAutoNum type="arabicPeriod"/>
            </a:pPr>
            <a:r>
              <a:rPr lang="en-US" b="1" dirty="0"/>
              <a:t>User Registration and Login:</a:t>
            </a:r>
            <a:r>
              <a:rPr lang="en-US" dirty="0"/>
              <a:t> Users can register securely using their email and password, and a verification email is sent to ensure authenticity. Once registered, users can log in with their credentials</a:t>
            </a:r>
            <a:r>
              <a:rPr lang="en-US" dirty="0" smtClean="0"/>
              <a:t>.</a:t>
            </a:r>
          </a:p>
          <a:p>
            <a:pPr marL="457200" indent="-457200" algn="l">
              <a:buFont typeface="+mj-lt"/>
              <a:buAutoNum type="arabicPeriod"/>
            </a:pPr>
            <a:r>
              <a:rPr lang="en-US" b="1" dirty="0"/>
              <a:t>Fund Transfer:</a:t>
            </a:r>
            <a:r>
              <a:rPr lang="en-US" dirty="0"/>
              <a:t> Users can transfer funds between their own accounts or to other users within the bank. They input the beneficiary account number and the amount, and the system ensures secure and accurate transfers</a:t>
            </a:r>
            <a:r>
              <a:rPr lang="en-US" dirty="0" smtClean="0"/>
              <a:t>.</a:t>
            </a:r>
          </a:p>
          <a:p>
            <a:pPr marL="457200" indent="-457200" algn="l">
              <a:buFont typeface="+mj-lt"/>
              <a:buAutoNum type="arabicPeriod"/>
            </a:pPr>
            <a:r>
              <a:rPr lang="en-US" b="1" dirty="0"/>
              <a:t>Payments:</a:t>
            </a:r>
            <a:r>
              <a:rPr lang="en-US" dirty="0"/>
              <a:t> Users can make payments to registered beneficiaries, entering details like beneficiary name and account number. The system validates the input and records the transaction for future reference</a:t>
            </a:r>
            <a:r>
              <a:rPr lang="en-US" dirty="0" smtClean="0"/>
              <a:t>.</a:t>
            </a:r>
          </a:p>
          <a:p>
            <a:pPr marL="457200" indent="-457200" algn="l">
              <a:buFont typeface="+mj-lt"/>
              <a:buAutoNum type="arabicPeriod"/>
            </a:pPr>
            <a:r>
              <a:rPr lang="en-US" b="1" dirty="0"/>
              <a:t>Transaction History:</a:t>
            </a:r>
            <a:r>
              <a:rPr lang="en-US" dirty="0"/>
              <a:t> Users can access a comprehensive record of their transaction history, including transaction type, amount, source, status, and timestamp, helping them track their financial activities</a:t>
            </a:r>
            <a:r>
              <a:rPr lang="en-US" dirty="0" smtClean="0"/>
              <a:t>.</a:t>
            </a:r>
          </a:p>
          <a:p>
            <a:pPr marL="457200" indent="-457200" algn="l">
              <a:buFont typeface="+mj-lt"/>
              <a:buAutoNum type="arabicPeriod"/>
            </a:pPr>
            <a:r>
              <a:rPr lang="en-US" b="1" dirty="0"/>
              <a:t>Email Notifications:</a:t>
            </a:r>
            <a:r>
              <a:rPr lang="en-US" dirty="0"/>
              <a:t> Automated email notifications are sent to users for important account activities such as registration, login, and transactions, enhancing communication and security.</a:t>
            </a:r>
            <a:endParaRPr lang="en-IN" dirty="0"/>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143228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7425" y="206062"/>
            <a:ext cx="11797048" cy="6259132"/>
          </a:xfrm>
        </p:spPr>
        <p:txBody>
          <a:bodyPr/>
          <a:lstStyle/>
          <a:p>
            <a:pPr marL="457200" indent="-457200" algn="l">
              <a:buFont typeface="+mj-lt"/>
              <a:buAutoNum type="arabicPeriod" startAt="6"/>
            </a:pPr>
            <a:r>
              <a:rPr lang="en-US" b="1" dirty="0"/>
              <a:t>Security Measures:</a:t>
            </a:r>
            <a:r>
              <a:rPr lang="en-US" dirty="0"/>
              <a:t> User passwords are securely hashed and stored to prevent unauthorized access to sensitive information. Data is protected using encryption protocols to ensure confidentiality</a:t>
            </a:r>
            <a:r>
              <a:rPr lang="en-US" dirty="0" smtClean="0"/>
              <a:t>.</a:t>
            </a:r>
          </a:p>
          <a:p>
            <a:pPr marL="457200" indent="-457200" algn="l">
              <a:buFont typeface="+mj-lt"/>
              <a:buAutoNum type="arabicPeriod" startAt="6"/>
            </a:pPr>
            <a:r>
              <a:rPr lang="en-US" b="1" dirty="0"/>
              <a:t>Responsive Design:</a:t>
            </a:r>
            <a:r>
              <a:rPr lang="en-US" dirty="0"/>
              <a:t> The platform is designed to adapt seamlessly to different devices and screen sizes, offering a user-friendly experience on both desktop and mobile devices</a:t>
            </a:r>
            <a:r>
              <a:rPr lang="en-US" dirty="0" smtClean="0"/>
              <a:t>.</a:t>
            </a:r>
          </a:p>
          <a:p>
            <a:pPr marL="457200" indent="-457200" algn="l">
              <a:buFont typeface="+mj-lt"/>
              <a:buAutoNum type="arabicPeriod" startAt="6"/>
            </a:pPr>
            <a:r>
              <a:rPr lang="en-IN" b="1" dirty="0"/>
              <a:t>Validation and Error Handling:</a:t>
            </a:r>
            <a:r>
              <a:rPr lang="en-IN" dirty="0"/>
              <a:t> The system employs comprehensive validation checks for user inputs, ensuring accurate and appropriate data. In case of errors, clear error messages guide users toward correct inputs</a:t>
            </a:r>
            <a:r>
              <a:rPr lang="en-IN" dirty="0" smtClean="0"/>
              <a:t>.</a:t>
            </a:r>
          </a:p>
          <a:p>
            <a:pPr marL="457200" indent="-457200" algn="l">
              <a:buFont typeface="+mj-lt"/>
              <a:buAutoNum type="arabicPeriod" startAt="6"/>
            </a:pPr>
            <a:r>
              <a:rPr lang="en-US" b="1" dirty="0"/>
              <a:t>Email Verification:</a:t>
            </a:r>
            <a:r>
              <a:rPr lang="en-US" dirty="0"/>
              <a:t> New users receive a verification email upon registration. By clicking the verification link, they confirm their email addresses, enhancing the security of their accounts</a:t>
            </a:r>
            <a:r>
              <a:rPr lang="en-US" dirty="0" smtClean="0"/>
              <a:t>.</a:t>
            </a:r>
          </a:p>
          <a:p>
            <a:pPr marL="457200" indent="-457200" algn="l">
              <a:buFont typeface="+mj-lt"/>
              <a:buAutoNum type="arabicPeriod" startAt="6"/>
            </a:pPr>
            <a:r>
              <a:rPr lang="en-US" b="1" dirty="0"/>
              <a:t>Dashboard for Overview:</a:t>
            </a:r>
            <a:r>
              <a:rPr lang="en-US" dirty="0"/>
              <a:t> Users are presented with a dashboard upon login, summarizing their account balances and recent activities, providing a quick overview of their financial status</a:t>
            </a:r>
            <a:r>
              <a:rPr lang="en-US" dirty="0" smtClean="0"/>
              <a:t>.</a:t>
            </a:r>
          </a:p>
          <a:p>
            <a:pPr marL="457200" indent="-457200" algn="l">
              <a:buFont typeface="+mj-lt"/>
              <a:buAutoNum type="arabicPeriod" startAt="6"/>
            </a:pPr>
            <a:r>
              <a:rPr lang="en-US" b="1" dirty="0"/>
              <a:t>Logout:</a:t>
            </a:r>
            <a:r>
              <a:rPr lang="en-US" dirty="0"/>
              <a:t> Users can securely log out of their accounts to prevent unauthorized access, ensuring the safety of their financial information.</a:t>
            </a:r>
            <a:endParaRPr lang="en-IN" dirty="0"/>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483942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5442"/>
            <a:ext cx="9144000" cy="1006475"/>
          </a:xfrm>
        </p:spPr>
        <p:txBody>
          <a:bodyPr>
            <a:normAutofit/>
          </a:bodyPr>
          <a:lstStyle/>
          <a:p>
            <a:r>
              <a:rPr lang="en-US" sz="6600" b="1" dirty="0" smtClean="0"/>
              <a:t>Use Case Diagram:</a:t>
            </a:r>
            <a:endParaRPr lang="en-IN" sz="6600" b="1" dirty="0"/>
          </a:p>
        </p:txBody>
      </p:sp>
      <p:sp>
        <p:nvSpPr>
          <p:cNvPr id="4" name="Footer Placeholder 3"/>
          <p:cNvSpPr>
            <a:spLocks noGrp="1"/>
          </p:cNvSpPr>
          <p:nvPr>
            <p:ph type="ftr" sz="quarter" idx="11"/>
          </p:nvPr>
        </p:nvSpPr>
        <p:spPr/>
        <p:txBody>
          <a:bodyPr/>
          <a:lstStyle/>
          <a:p>
            <a:r>
              <a:rPr lang="en-IN" smtClean="0"/>
              <a:t>Bankezy.com</a:t>
            </a:r>
            <a:endParaRPr lang="en-I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184" r="23345" b="33101"/>
          <a:stretch/>
        </p:blipFill>
        <p:spPr>
          <a:xfrm>
            <a:off x="1524000" y="1281917"/>
            <a:ext cx="8882130" cy="4951458"/>
          </a:xfrm>
          <a:prstGeom prst="rect">
            <a:avLst/>
          </a:prstGeom>
        </p:spPr>
      </p:pic>
    </p:spTree>
    <p:extLst>
      <p:ext uri="{BB962C8B-B14F-4D97-AF65-F5344CB8AC3E}">
        <p14:creationId xmlns:p14="http://schemas.microsoft.com/office/powerpoint/2010/main" val="4010861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8017"/>
            <a:ext cx="9144000" cy="1006475"/>
          </a:xfrm>
        </p:spPr>
        <p:txBody>
          <a:bodyPr>
            <a:normAutofit/>
          </a:bodyPr>
          <a:lstStyle/>
          <a:p>
            <a:r>
              <a:rPr lang="en-US" b="1" dirty="0" smtClean="0"/>
              <a:t>Sequence diagram:</a:t>
            </a:r>
            <a:endParaRPr lang="en-IN" b="1" dirty="0"/>
          </a:p>
        </p:txBody>
      </p:sp>
      <p:sp>
        <p:nvSpPr>
          <p:cNvPr id="4" name="Footer Placeholder 3"/>
          <p:cNvSpPr>
            <a:spLocks noGrp="1"/>
          </p:cNvSpPr>
          <p:nvPr>
            <p:ph type="ftr" sz="quarter" idx="11"/>
          </p:nvPr>
        </p:nvSpPr>
        <p:spPr/>
        <p:txBody>
          <a:bodyPr/>
          <a:lstStyle/>
          <a:p>
            <a:r>
              <a:rPr lang="en-IN" smtClean="0"/>
              <a:t>Bankezy.com</a:t>
            </a:r>
            <a:endParaRPr lang="en-I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619" b="41702"/>
          <a:stretch/>
        </p:blipFill>
        <p:spPr>
          <a:xfrm>
            <a:off x="1524000" y="1114492"/>
            <a:ext cx="9144000" cy="5743508"/>
          </a:xfrm>
          <a:prstGeom prst="rect">
            <a:avLst/>
          </a:prstGeom>
        </p:spPr>
      </p:pic>
    </p:spTree>
    <p:extLst>
      <p:ext uri="{BB962C8B-B14F-4D97-AF65-F5344CB8AC3E}">
        <p14:creationId xmlns:p14="http://schemas.microsoft.com/office/powerpoint/2010/main" val="194693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8942"/>
            <a:ext cx="9144000" cy="1333432"/>
          </a:xfrm>
        </p:spPr>
        <p:txBody>
          <a:bodyPr>
            <a:normAutofit/>
          </a:bodyPr>
          <a:lstStyle/>
          <a:p>
            <a:r>
              <a:rPr lang="en-US" sz="7200" b="1" dirty="0" smtClean="0"/>
              <a:t>Features</a:t>
            </a:r>
            <a:endParaRPr lang="en-IN" sz="7200" b="1" dirty="0"/>
          </a:p>
        </p:txBody>
      </p:sp>
      <p:sp>
        <p:nvSpPr>
          <p:cNvPr id="3" name="Subtitle 2"/>
          <p:cNvSpPr>
            <a:spLocks noGrp="1"/>
          </p:cNvSpPr>
          <p:nvPr>
            <p:ph type="subTitle" idx="1"/>
          </p:nvPr>
        </p:nvSpPr>
        <p:spPr>
          <a:xfrm>
            <a:off x="257577" y="1764405"/>
            <a:ext cx="11681138" cy="4881093"/>
          </a:xfrm>
        </p:spPr>
        <p:txBody>
          <a:bodyPr/>
          <a:lstStyle/>
          <a:p>
            <a:pPr marL="342900" indent="-342900" algn="l">
              <a:buFont typeface="Arial" panose="020B0604020202020204" pitchFamily="34" charset="0"/>
              <a:buChar char="•"/>
            </a:pPr>
            <a:r>
              <a:rPr lang="en-US" b="1" dirty="0"/>
              <a:t>User-Centric Design:</a:t>
            </a:r>
            <a:r>
              <a:rPr lang="en-US" dirty="0"/>
              <a:t> </a:t>
            </a:r>
            <a:r>
              <a:rPr lang="en-US" dirty="0" err="1" smtClean="0"/>
              <a:t>Bankezy</a:t>
            </a:r>
            <a:r>
              <a:rPr lang="en-US" dirty="0" smtClean="0"/>
              <a:t>, </a:t>
            </a:r>
            <a:r>
              <a:rPr lang="en-US" dirty="0"/>
              <a:t>boasts an intuitive and user-centric design that simplifies navigation and enhances the overall user experience. The application adapts seamlessly to various devices and screen sizes, ensuring accessibility on both desktop and mobile platforms</a:t>
            </a:r>
            <a:r>
              <a:rPr lang="en-US" dirty="0" smtClean="0"/>
              <a:t>.</a:t>
            </a:r>
          </a:p>
          <a:p>
            <a:pPr marL="342900" indent="-342900" algn="l">
              <a:buFont typeface="Arial" panose="020B0604020202020204" pitchFamily="34" charset="0"/>
              <a:buChar char="•"/>
            </a:pPr>
            <a:r>
              <a:rPr lang="en-US" b="1" dirty="0"/>
              <a:t>Comprehensive Account Management:</a:t>
            </a:r>
            <a:r>
              <a:rPr lang="en-US" dirty="0"/>
              <a:t> Users can easily create and manage their accounts, view balances, and update account details. </a:t>
            </a:r>
            <a:r>
              <a:rPr lang="en-US" dirty="0" err="1"/>
              <a:t>Bankezy</a:t>
            </a:r>
            <a:r>
              <a:rPr lang="en-US" dirty="0"/>
              <a:t> offers various types of accounts tailored to users' financial needs</a:t>
            </a:r>
            <a:r>
              <a:rPr lang="en-US" dirty="0" smtClean="0"/>
              <a:t>.</a:t>
            </a:r>
          </a:p>
          <a:p>
            <a:pPr marL="342900" indent="-342900" algn="l">
              <a:buFont typeface="Arial" panose="020B0604020202020204" pitchFamily="34" charset="0"/>
              <a:buChar char="•"/>
            </a:pPr>
            <a:r>
              <a:rPr lang="en-US" b="1" dirty="0"/>
              <a:t>Effortless Transactions:</a:t>
            </a:r>
            <a:r>
              <a:rPr lang="en-US" dirty="0"/>
              <a:t> Conducting transactions has never been easier. Users can make payments, transfer funds between accounts, and keep track of their financial activities in real-time</a:t>
            </a:r>
            <a:r>
              <a:rPr lang="en-US" dirty="0" smtClean="0"/>
              <a:t>.</a:t>
            </a:r>
          </a:p>
          <a:p>
            <a:pPr marL="342900" indent="-342900" algn="l">
              <a:buFont typeface="Arial" panose="020B0604020202020204" pitchFamily="34" charset="0"/>
              <a:buChar char="•"/>
            </a:pPr>
            <a:r>
              <a:rPr lang="en-US" b="1" dirty="0"/>
              <a:t>Transaction History:</a:t>
            </a:r>
            <a:r>
              <a:rPr lang="en-US" dirty="0"/>
              <a:t> </a:t>
            </a:r>
            <a:r>
              <a:rPr lang="en-US" dirty="0" err="1"/>
              <a:t>Bankezy</a:t>
            </a:r>
            <a:r>
              <a:rPr lang="en-US" dirty="0"/>
              <a:t> provides users with a transparent transaction history, allowing them to review and monitor their financial transactions over time. This feature enhances financial awareness and accountability.</a:t>
            </a:r>
            <a:endParaRPr lang="en-IN" dirty="0"/>
          </a:p>
        </p:txBody>
      </p:sp>
      <p:sp>
        <p:nvSpPr>
          <p:cNvPr id="4" name="Footer Placeholder 3"/>
          <p:cNvSpPr>
            <a:spLocks noGrp="1"/>
          </p:cNvSpPr>
          <p:nvPr>
            <p:ph type="ftr" sz="quarter" idx="11"/>
          </p:nvPr>
        </p:nvSpPr>
        <p:spPr/>
        <p:txBody>
          <a:bodyPr/>
          <a:lstStyle/>
          <a:p>
            <a:r>
              <a:rPr lang="en-IN" smtClean="0"/>
              <a:t>Bankezy.com</a:t>
            </a:r>
            <a:endParaRPr lang="en-IN"/>
          </a:p>
        </p:txBody>
      </p:sp>
    </p:spTree>
    <p:extLst>
      <p:ext uri="{BB962C8B-B14F-4D97-AF65-F5344CB8AC3E}">
        <p14:creationId xmlns:p14="http://schemas.microsoft.com/office/powerpoint/2010/main" val="3633552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1275</Words>
  <Application>Microsoft Office PowerPoint</Application>
  <PresentationFormat>Widescreen</PresentationFormat>
  <Paragraphs>140</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Introduction</vt:lpstr>
      <vt:lpstr>Technology Used:</vt:lpstr>
      <vt:lpstr>PowerPoint Presentation</vt:lpstr>
      <vt:lpstr>Functions:</vt:lpstr>
      <vt:lpstr>PowerPoint Presentation</vt:lpstr>
      <vt:lpstr>Use Case Diagram:</vt:lpstr>
      <vt:lpstr>Sequence diagram:</vt:lpstr>
      <vt:lpstr>Features</vt:lpstr>
      <vt:lpstr>PowerPoint Presentation</vt:lpstr>
      <vt:lpstr>ScreenShots of Bankezy:</vt:lpstr>
      <vt:lpstr>A). Folder Structure:</vt:lpstr>
      <vt:lpstr>PowerPoint Presentation</vt:lpstr>
      <vt:lpstr>B). On AIR: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 of Source Code:</vt:lpstr>
      <vt:lpstr>PowerPoint Presentation</vt:lpstr>
      <vt:lpstr>PowerPoint Presentation</vt:lpstr>
      <vt:lpstr>PowerPoint Presentation</vt:lpstr>
      <vt:lpstr>PowerPoint Presentation</vt:lpstr>
      <vt:lpstr>PowerPoint Presentation</vt:lpstr>
      <vt:lpstr>ScreenShots of MySQL Database: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Bankezy.com</dc:title>
  <dc:creator>Admin</dc:creator>
  <cp:lastModifiedBy>Admin</cp:lastModifiedBy>
  <cp:revision>71</cp:revision>
  <dcterms:created xsi:type="dcterms:W3CDTF">2023-08-28T19:44:39Z</dcterms:created>
  <dcterms:modified xsi:type="dcterms:W3CDTF">2023-08-29T09:28:39Z</dcterms:modified>
</cp:coreProperties>
</file>